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Lst>
  <p:sldSz cy="5143500" cx="9144000"/>
  <p:notesSz cx="6858000" cy="9144000"/>
  <p:embeddedFontLst>
    <p:embeddedFont>
      <p:font typeface="Roboto"/>
      <p:regular r:id="rId72"/>
      <p:bold r:id="rId73"/>
      <p:italic r:id="rId74"/>
      <p:boldItalic r:id="rId75"/>
    </p:embeddedFont>
    <p:embeddedFont>
      <p:font typeface="Montserrat"/>
      <p:regular r:id="rId76"/>
      <p:bold r:id="rId77"/>
      <p:italic r:id="rId78"/>
      <p:boldItalic r:id="rId79"/>
    </p:embeddedFont>
    <p:embeddedFont>
      <p:font typeface="Montserrat Medium"/>
      <p:regular r:id="rId80"/>
      <p:bold r:id="rId81"/>
      <p:italic r:id="rId82"/>
      <p:boldItalic r:id="rId83"/>
    </p:embeddedFont>
    <p:embeddedFont>
      <p:font typeface="Source Code Pro"/>
      <p:regular r:id="rId84"/>
      <p:bold r:id="rId85"/>
      <p:italic r:id="rId86"/>
      <p:boldItalic r:id="rId87"/>
    </p:embeddedFont>
    <p:embeddedFont>
      <p:font typeface="Work Sans"/>
      <p:regular r:id="rId88"/>
      <p:bold r:id="rId89"/>
      <p:italic r:id="rId90"/>
      <p:boldItalic r:id="rId91"/>
    </p:embeddedFont>
    <p:embeddedFont>
      <p:font typeface="Quattrocento Sans"/>
      <p:regular r:id="rId92"/>
      <p:bold r:id="rId93"/>
      <p:italic r:id="rId94"/>
      <p:boldItalic r:id="rId95"/>
    </p:embeddedFont>
    <p:embeddedFont>
      <p:font typeface="Roboto Mono"/>
      <p:regular r:id="rId96"/>
      <p:bold r:id="rId97"/>
      <p:italic r:id="rId98"/>
      <p:boldItalic r:id="rId99"/>
    </p:embeddedFont>
    <p:embeddedFont>
      <p:font typeface="Comfortaa"/>
      <p:regular r:id="rId100"/>
      <p:bold r:id="rId10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1" Type="http://schemas.openxmlformats.org/officeDocument/2006/relationships/font" Target="fonts/Comfortaa-bold.fntdata"/><Relationship Id="rId100" Type="http://schemas.openxmlformats.org/officeDocument/2006/relationships/font" Target="fonts/Comfortaa-regular.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font" Target="fonts/QuattrocentoSans-boldItalic.fntdata"/><Relationship Id="rId94" Type="http://schemas.openxmlformats.org/officeDocument/2006/relationships/font" Target="fonts/QuattrocentoSans-italic.fntdata"/><Relationship Id="rId97" Type="http://schemas.openxmlformats.org/officeDocument/2006/relationships/font" Target="fonts/RobotoMono-bold.fntdata"/><Relationship Id="rId96" Type="http://schemas.openxmlformats.org/officeDocument/2006/relationships/font" Target="fonts/RobotoMono-regular.fntdata"/><Relationship Id="rId11" Type="http://schemas.openxmlformats.org/officeDocument/2006/relationships/slide" Target="slides/slide6.xml"/><Relationship Id="rId99" Type="http://schemas.openxmlformats.org/officeDocument/2006/relationships/font" Target="fonts/RobotoMono-boldItalic.fntdata"/><Relationship Id="rId10" Type="http://schemas.openxmlformats.org/officeDocument/2006/relationships/slide" Target="slides/slide5.xml"/><Relationship Id="rId98" Type="http://schemas.openxmlformats.org/officeDocument/2006/relationships/font" Target="fonts/RobotoMono-italic.fntdata"/><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font" Target="fonts/WorkSans-boldItalic.fntdata"/><Relationship Id="rId90" Type="http://schemas.openxmlformats.org/officeDocument/2006/relationships/font" Target="fonts/WorkSans-italic.fntdata"/><Relationship Id="rId93" Type="http://schemas.openxmlformats.org/officeDocument/2006/relationships/font" Target="fonts/QuattrocentoSans-bold.fntdata"/><Relationship Id="rId92" Type="http://schemas.openxmlformats.org/officeDocument/2006/relationships/font" Target="fonts/QuattrocentoSans-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font" Target="fonts/SourceCodePro-regular.fntdata"/><Relationship Id="rId83" Type="http://schemas.openxmlformats.org/officeDocument/2006/relationships/font" Target="fonts/MontserratMedium-boldItalic.fntdata"/><Relationship Id="rId86" Type="http://schemas.openxmlformats.org/officeDocument/2006/relationships/font" Target="fonts/SourceCodePro-italic.fntdata"/><Relationship Id="rId85" Type="http://schemas.openxmlformats.org/officeDocument/2006/relationships/font" Target="fonts/SourceCodePro-bold.fntdata"/><Relationship Id="rId88" Type="http://schemas.openxmlformats.org/officeDocument/2006/relationships/font" Target="fonts/WorkSans-regular.fntdata"/><Relationship Id="rId87" Type="http://schemas.openxmlformats.org/officeDocument/2006/relationships/font" Target="fonts/SourceCodePro-boldItalic.fntdata"/><Relationship Id="rId89" Type="http://schemas.openxmlformats.org/officeDocument/2006/relationships/font" Target="fonts/WorkSans-bold.fntdata"/><Relationship Id="rId80" Type="http://schemas.openxmlformats.org/officeDocument/2006/relationships/font" Target="fonts/MontserratMedium-regular.fntdata"/><Relationship Id="rId82" Type="http://schemas.openxmlformats.org/officeDocument/2006/relationships/font" Target="fonts/MontserratMedium-italic.fntdata"/><Relationship Id="rId81" Type="http://schemas.openxmlformats.org/officeDocument/2006/relationships/font" Target="fonts/MontserratMediu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Roboto-bold.fntdata"/><Relationship Id="rId72" Type="http://schemas.openxmlformats.org/officeDocument/2006/relationships/font" Target="fonts/Roboto-regular.fntdata"/><Relationship Id="rId75" Type="http://schemas.openxmlformats.org/officeDocument/2006/relationships/font" Target="fonts/Roboto-boldItalic.fntdata"/><Relationship Id="rId74" Type="http://schemas.openxmlformats.org/officeDocument/2006/relationships/font" Target="fonts/Roboto-italic.fntdata"/><Relationship Id="rId77" Type="http://schemas.openxmlformats.org/officeDocument/2006/relationships/font" Target="fonts/Montserrat-bold.fntdata"/><Relationship Id="rId76" Type="http://schemas.openxmlformats.org/officeDocument/2006/relationships/font" Target="fonts/Montserrat-regular.fntdata"/><Relationship Id="rId79" Type="http://schemas.openxmlformats.org/officeDocument/2006/relationships/font" Target="fonts/Montserrat-boldItalic.fntdata"/><Relationship Id="rId78" Type="http://schemas.openxmlformats.org/officeDocument/2006/relationships/font" Target="fonts/Montserrat-italic.fntdata"/><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g>
</file>

<file path=ppt/media/image48.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5b994a55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b994a55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adcf512ed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adcf512ed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adcf512ed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adcf512ed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adcf512ed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adcf512ed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5b994a556c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b994a556c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5b994a556c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b994a556c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acf232990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acf232990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ae8872f355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ae8872f355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 this on day 2</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ae8872f35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ae8872f35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ae8872f35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ae8872f35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ae8872f355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ae8872f355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59f41b0d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59f41b0d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ae8872f355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ae8872f355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ae8872f355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ae8872f355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ae8872f355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ae8872f355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172B4D"/>
                </a:solidFill>
                <a:highlight>
                  <a:srgbClr val="FFFFFF"/>
                </a:highlight>
                <a:latin typeface="Roboto"/>
                <a:ea typeface="Roboto"/>
                <a:cs typeface="Roboto"/>
                <a:sym typeface="Roboto"/>
              </a:rPr>
              <a:t>Understanding the HTML tree structure is key to web scraping, but that doesn't mean we should know what each tag or attribute is supposed to do. It might help to get the logic underlying that site, but ultimately we don't care much if the data we're looking for is under a </a:t>
            </a:r>
            <a:r>
              <a:rPr lang="en" sz="900">
                <a:solidFill>
                  <a:srgbClr val="172B4D"/>
                </a:solidFill>
                <a:highlight>
                  <a:srgbClr val="F4F5F7"/>
                </a:highlight>
                <a:latin typeface="Roboto Mono"/>
                <a:ea typeface="Roboto Mono"/>
                <a:cs typeface="Roboto Mono"/>
                <a:sym typeface="Roboto Mono"/>
              </a:rPr>
              <a:t>&lt;div&gt;</a:t>
            </a:r>
            <a:r>
              <a:rPr lang="en" sz="1050">
                <a:solidFill>
                  <a:srgbClr val="172B4D"/>
                </a:solidFill>
                <a:highlight>
                  <a:srgbClr val="FFFFFF"/>
                </a:highlight>
                <a:latin typeface="Roboto"/>
                <a:ea typeface="Roboto"/>
                <a:cs typeface="Roboto"/>
                <a:sym typeface="Roboto"/>
              </a:rPr>
              <a:t> or a </a:t>
            </a:r>
            <a:r>
              <a:rPr lang="en" sz="900">
                <a:solidFill>
                  <a:srgbClr val="172B4D"/>
                </a:solidFill>
                <a:highlight>
                  <a:srgbClr val="F4F5F7"/>
                </a:highlight>
                <a:latin typeface="Roboto Mono"/>
                <a:ea typeface="Roboto Mono"/>
                <a:cs typeface="Roboto Mono"/>
                <a:sym typeface="Roboto Mono"/>
              </a:rPr>
              <a:t>&lt;li&gt;</a:t>
            </a:r>
            <a:r>
              <a:rPr lang="en" sz="1050">
                <a:solidFill>
                  <a:srgbClr val="172B4D"/>
                </a:solidFill>
                <a:highlight>
                  <a:srgbClr val="FFFFFF"/>
                </a:highlight>
                <a:latin typeface="Roboto"/>
                <a:ea typeface="Roboto"/>
                <a:cs typeface="Roboto"/>
                <a:sym typeface="Roboto"/>
              </a:rPr>
              <a:t> tag, we just have to detect it and write the code that grabs it.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ae8872f355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ae8872f355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ae8872f355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ae8872f355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ae8872f355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ae8872f355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Cmd shift c _ elements _ hover over html code to see webpage light up </a:t>
            </a:r>
            <a:endParaRPr/>
          </a:p>
          <a:p>
            <a:pPr indent="0" lvl="0" marL="0" rtl="0" algn="l">
              <a:spcBef>
                <a:spcPts val="0"/>
              </a:spcBef>
              <a:spcAft>
                <a:spcPts val="0"/>
              </a:spcAft>
              <a:buNone/>
            </a:pPr>
            <a:r>
              <a:rPr lang="en"/>
              <a:t>Mouse pointer on square top right to dynamically navigate from site to html and vice versa</a:t>
            </a:r>
            <a:endParaRPr/>
          </a:p>
          <a:p>
            <a:pPr indent="0" lvl="0" marL="0" rtl="0" algn="l">
              <a:spcBef>
                <a:spcPts val="0"/>
              </a:spcBef>
              <a:spcAft>
                <a:spcPts val="0"/>
              </a:spcAft>
              <a:buNone/>
            </a:pPr>
            <a:r>
              <a:rPr lang="en"/>
              <a:t>Ignore the style content </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5b994a556c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b994a556c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5b994a556c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b994a556c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b="1" lang="en">
                <a:solidFill>
                  <a:srgbClr val="24292E"/>
                </a:solidFill>
                <a:latin typeface="Montserrat"/>
                <a:ea typeface="Montserrat"/>
                <a:cs typeface="Montserrat"/>
                <a:sym typeface="Montserrat"/>
              </a:rPr>
              <a:t>Thurs - </a:t>
            </a:r>
            <a:r>
              <a:rPr b="1" lang="en">
                <a:solidFill>
                  <a:srgbClr val="24292E"/>
                </a:solidFill>
                <a:latin typeface="Montserrat"/>
                <a:ea typeface="Montserrat"/>
                <a:cs typeface="Montserrat"/>
                <a:sym typeface="Montserrat"/>
              </a:rPr>
              <a:t> Consulting skills workshop with Sian (small group) - I will run two separate sessions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aeae8b755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aeae8b755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aeb7eb7e5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aeb7eb7e5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5b994a556c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5b994a556c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aeb7eb7e5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aeb7eb7e5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aeb7eb7e5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aeb7eb7e5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aeb7eb7e5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aeb7eb7e5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aeae8b755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aeae8b755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 this on day 2</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aeb7eb7e5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aeb7eb7e5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 this on day 3-4</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aeb7eb7e53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aeb7eb7e53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aeb7eb7e5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aeb7eb7e5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aeb7eb7e5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aeb7eb7e5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aeb7eb7e53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aeb7eb7e5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aeb7eb7e53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aeb7eb7e53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5953020c4c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5953020c4c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aeb7eb7e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aeb7eb7e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aeb7eb7e5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aeb7eb7e5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aeb7eb7e53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aeb7eb7e53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aeb7eb7e5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aeb7eb7e5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Automate efficiency adaptation</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aeb7eb7e53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aeb7eb7e53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Automate efficiency adaptation</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aeb7eb7e5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aeb7eb7e5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aeb7eb7e53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aeb7eb7e5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aeb7eb7e5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aeb7eb7e5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5b994a556c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5b994a556c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5b994a556c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5b994a556c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adcf512ed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adcf512ed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aeb7eb7e53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aeb7eb7e53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aeb7eb7e53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aeb7eb7e53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aeb7eb7e53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aeb7eb7e53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aeb7eb7e53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aeb7eb7e53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ad915971c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ad915971c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aeb7eb7e53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aeb7eb7e53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aeb7eb7e53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aeb7eb7e53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aeb7eb7e53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aeb7eb7e53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aeb7eb7e53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aeb7eb7e53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aeb7eb7e53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aeb7eb7e53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adcf512ed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adcf512ed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aeb7eb7e53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aeb7eb7e53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aeb7eb7e53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aeb7eb7e53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aeb7eb7e53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aeb7eb7e53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aeb7eb7e53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aeb7eb7e53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aeb7eb7e53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aeb7eb7e53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5b994a556c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5b994a556c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5b994a556c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5b994a556c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Submit your brief on the final project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acf232990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acf232990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adcf512ed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adcf512ed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dcf512ed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dcf512ed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47.jpg"/><Relationship Id="rId5" Type="http://schemas.openxmlformats.org/officeDocument/2006/relationships/image" Target="../media/image4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8.jpg"/><Relationship Id="rId5" Type="http://schemas.openxmlformats.org/officeDocument/2006/relationships/image" Target="../media/image9.jpg"/><Relationship Id="rId6" Type="http://schemas.openxmlformats.org/officeDocument/2006/relationships/image" Target="../media/image4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9.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hyperlink" Target="https://docs.google.com/presentation/d/1AUl84jjdDJMSrEQJMTFr8Sik-SzpRKYZB5dmkdQz_1U/edit#slide=id.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hyperlink" Target="https://www.w3schools.com/TAGS/default.ASP" TargetMode="External"/><Relationship Id="rId5" Type="http://schemas.openxmlformats.org/officeDocument/2006/relationships/hyperlink" Target="https://www.ironhack.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hyperlink" Target="https://xkcd.co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hyperlink" Target="https://computational-class.github.io/bigdata/data/test.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2.png"/><Relationship Id="rId4" Type="http://schemas.openxmlformats.org/officeDocument/2006/relationships/hyperlink" Target="https://en.wikipedia.org/wiki/List_of_languages_by_number_of_native_speaker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0.png"/><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0.png"/><Relationship Id="rId4" Type="http://schemas.openxmlformats.org/officeDocument/2006/relationships/image" Target="../media/image18.jpg"/><Relationship Id="rId5" Type="http://schemas.openxmlformats.org/officeDocument/2006/relationships/image" Target="../media/image9.jpg"/><Relationship Id="rId6" Type="http://schemas.openxmlformats.org/officeDocument/2006/relationships/image" Target="../media/image48.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0.png"/><Relationship Id="rId4" Type="http://schemas.openxmlformats.org/officeDocument/2006/relationships/hyperlink" Target="https://en.wikipedia.org/wiki/List_of_presidents_of_the_United_States" TargetMode="External"/><Relationship Id="rId5"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0.png"/><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0.png"/><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0.png"/><Relationship Id="rId4" Type="http://schemas.openxmlformats.org/officeDocument/2006/relationships/image" Target="../media/image27.png"/><Relationship Id="rId5" Type="http://schemas.openxmlformats.org/officeDocument/2006/relationships/hyperlink" Target="https://medium.com/@ClrMobile/planning-a-minimum-viable-product-a-step-by-step-guide-6f387d657870"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9.png"/><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31.png"/><Relationship Id="rId4" Type="http://schemas.openxmlformats.org/officeDocument/2006/relationships/image" Target="../media/image28.png"/><Relationship Id="rId5" Type="http://schemas.openxmlformats.org/officeDocument/2006/relationships/image" Target="../media/image3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3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0.png"/><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8.jpg"/><Relationship Id="rId5" Type="http://schemas.openxmlformats.org/officeDocument/2006/relationships/image" Target="../media/image25.jpg"/><Relationship Id="rId6" Type="http://schemas.openxmlformats.org/officeDocument/2006/relationships/image" Target="../media/image4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0.png"/><Relationship Id="rId4" Type="http://schemas.openxmlformats.org/officeDocument/2006/relationships/hyperlink" Target="https://www.facebook.com/"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20.png"/><Relationship Id="rId4" Type="http://schemas.openxmlformats.org/officeDocument/2006/relationships/hyperlink" Target="https://openweathermap.org/api" TargetMode="External"/><Relationship Id="rId5" Type="http://schemas.openxmlformats.org/officeDocument/2006/relationships/hyperlink" Target="https://api.github.com/users/siandav"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20.png"/><Relationship Id="rId4" Type="http://schemas.openxmlformats.org/officeDocument/2006/relationships/hyperlink" Target="https://www.geeksforgeeks.org/rest-api-architectural-constraints/#:~:text=The%20only%20optional%20constraint%20of,API%20and%20Non-REST%20API.&amp;text=For%20example%3A%20API%2Fusers." TargetMode="External"/><Relationship Id="rId5" Type="http://schemas.openxmlformats.org/officeDocument/2006/relationships/hyperlink" Target="https://www.geeksforgeeks.org/rest-api-architectural-constraints/#:~:text=The%20only%20optional%20constraint%20of,API%20and%20Non-REST%20API.&amp;text=For%20example%3A%20API%2Fusers."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20.png"/><Relationship Id="rId4" Type="http://schemas.openxmlformats.org/officeDocument/2006/relationships/hyperlink" Target="https://developers.google.com" TargetMode="External"/><Relationship Id="rId5" Type="http://schemas.openxmlformats.org/officeDocument/2006/relationships/hyperlink" Target="https://api.sportsdata.io/api/nba/fantasy/json/CurrentSeaso" TargetMode="External"/><Relationship Id="rId6" Type="http://schemas.openxmlformats.org/officeDocument/2006/relationships/hyperlink" Target="http://api.rottentomatoes.com/api/public/v1.0/lists/movies/box_office.json"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2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2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0.png"/><Relationship Id="rId4" Type="http://schemas.openxmlformats.org/officeDocument/2006/relationships/image" Target="../media/image2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30.png"/><Relationship Id="rId4" Type="http://schemas.openxmlformats.org/officeDocument/2006/relationships/image" Target="../media/image18.jpg"/><Relationship Id="rId5" Type="http://schemas.openxmlformats.org/officeDocument/2006/relationships/image" Target="../media/image9.jpg"/><Relationship Id="rId6" Type="http://schemas.openxmlformats.org/officeDocument/2006/relationships/image" Target="../media/image4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30.png"/><Relationship Id="rId4" Type="http://schemas.openxmlformats.org/officeDocument/2006/relationships/image" Target="../media/image3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30.png"/><Relationship Id="rId4" Type="http://schemas.openxmlformats.org/officeDocument/2006/relationships/image" Target="../media/image3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30.png"/><Relationship Id="rId4" Type="http://schemas.openxmlformats.org/officeDocument/2006/relationships/image" Target="../media/image3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30.png"/><Relationship Id="rId4" Type="http://schemas.openxmlformats.org/officeDocument/2006/relationships/image" Target="../media/image4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30.png"/><Relationship Id="rId4" Type="http://schemas.openxmlformats.org/officeDocument/2006/relationships/hyperlink" Target="https://uk.mathworks.com/solutions/machine-learning.html" TargetMode="External"/><Relationship Id="rId5" Type="http://schemas.openxmlformats.org/officeDocument/2006/relationships/hyperlink" Target="https://uk.mathworks.com/discovery/cluster-analysis.html" TargetMode="External"/><Relationship Id="rId6" Type="http://schemas.openxmlformats.org/officeDocument/2006/relationships/image" Target="../media/image4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30.png"/><Relationship Id="rId4" Type="http://schemas.openxmlformats.org/officeDocument/2006/relationships/hyperlink" Target="https://uk.mathworks.com/help/stats/cluster-analysis-example.html;jsessionid=5ccc204a529db9984b4dcae445d4" TargetMode="External"/><Relationship Id="rId5" Type="http://schemas.openxmlformats.org/officeDocument/2006/relationships/hyperlink" Target="https://uk.mathworks.com/help/stats/cluster-analysis-example.html;jsessionid=5ccc204a529db9984b4dcae445d4" TargetMode="External"/><Relationship Id="rId6" Type="http://schemas.openxmlformats.org/officeDocument/2006/relationships/hyperlink" Target="https://uk.mathworks.com/discovery/neural-network.html"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30.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3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3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30.png"/><Relationship Id="rId4" Type="http://schemas.openxmlformats.org/officeDocument/2006/relationships/hyperlink" Target="https://en.wikipedia.org/wiki/Unsupervised_learnin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30.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30.png"/><Relationship Id="rId4" Type="http://schemas.openxmlformats.org/officeDocument/2006/relationships/image" Target="../media/image38.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30.png"/><Relationship Id="rId4" Type="http://schemas.openxmlformats.org/officeDocument/2006/relationships/image" Target="../media/image4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30.png"/><Relationship Id="rId4" Type="http://schemas.openxmlformats.org/officeDocument/2006/relationships/hyperlink" Target="https://www.moralmachine.net/" TargetMode="External"/><Relationship Id="rId5" Type="http://schemas.openxmlformats.org/officeDocument/2006/relationships/image" Target="../media/image39.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30.png"/><Relationship Id="rId4" Type="http://schemas.openxmlformats.org/officeDocument/2006/relationships/image" Target="../media/image42.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0.png"/><Relationship Id="rId4" Type="http://schemas.openxmlformats.org/officeDocument/2006/relationships/image" Target="../media/image40.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36.png"/><Relationship Id="rId4" Type="http://schemas.openxmlformats.org/officeDocument/2006/relationships/image" Target="../media/image18.jpg"/><Relationship Id="rId5" Type="http://schemas.openxmlformats.org/officeDocument/2006/relationships/image" Target="../media/image48.jpg"/><Relationship Id="rId6" Type="http://schemas.openxmlformats.org/officeDocument/2006/relationships/image" Target="../media/image4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nvSpPr>
        <p:spPr>
          <a:xfrm>
            <a:off x="1950075" y="3678200"/>
            <a:ext cx="5884200" cy="29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34343"/>
                </a:solidFill>
                <a:latin typeface="Montserrat Medium"/>
                <a:ea typeface="Montserrat Medium"/>
                <a:cs typeface="Montserrat Medium"/>
                <a:sym typeface="Montserrat Medium"/>
              </a:rPr>
              <a:t>Unit 7 - Storytelling with Data, Web Scraping, APIs, AB Testing</a:t>
            </a:r>
            <a:endParaRPr sz="1200">
              <a:solidFill>
                <a:srgbClr val="434343"/>
              </a:solidFill>
              <a:latin typeface="Montserrat Medium"/>
              <a:ea typeface="Montserrat Medium"/>
              <a:cs typeface="Montserrat Medium"/>
              <a:sym typeface="Montserrat Medium"/>
            </a:endParaRPr>
          </a:p>
        </p:txBody>
      </p:sp>
      <p:pic>
        <p:nvPicPr>
          <p:cNvPr id="55" name="Google Shape;55;p13"/>
          <p:cNvPicPr preferRelativeResize="0"/>
          <p:nvPr/>
        </p:nvPicPr>
        <p:blipFill rotWithShape="1">
          <a:blip r:embed="rId4">
            <a:alphaModFix/>
          </a:blip>
          <a:srcRect b="0" l="33453" r="0" t="0"/>
          <a:stretch/>
        </p:blipFill>
        <p:spPr>
          <a:xfrm>
            <a:off x="439475" y="3165750"/>
            <a:ext cx="1413000" cy="1413000"/>
          </a:xfrm>
          <a:prstGeom prst="ellipse">
            <a:avLst/>
          </a:prstGeom>
          <a:noFill/>
          <a:ln>
            <a:noFill/>
          </a:ln>
        </p:spPr>
      </p:pic>
      <p:pic>
        <p:nvPicPr>
          <p:cNvPr id="56" name="Google Shape;56;p13"/>
          <p:cNvPicPr preferRelativeResize="0"/>
          <p:nvPr/>
        </p:nvPicPr>
        <p:blipFill>
          <a:blip r:embed="rId5">
            <a:alphaModFix/>
          </a:blip>
          <a:stretch>
            <a:fillRect/>
          </a:stretch>
        </p:blipFill>
        <p:spPr>
          <a:xfrm>
            <a:off x="7262625" y="157300"/>
            <a:ext cx="1663599" cy="1663599"/>
          </a:xfrm>
          <a:prstGeom prst="rect">
            <a:avLst/>
          </a:prstGeom>
          <a:noFill/>
          <a:ln>
            <a:noFill/>
          </a:ln>
        </p:spPr>
      </p:pic>
      <p:sp>
        <p:nvSpPr>
          <p:cNvPr id="57" name="Google Shape;57;p13"/>
          <p:cNvSpPr/>
          <p:nvPr/>
        </p:nvSpPr>
        <p:spPr>
          <a:xfrm>
            <a:off x="2058425" y="4090150"/>
            <a:ext cx="1800000" cy="344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txBox="1"/>
          <p:nvPr/>
        </p:nvSpPr>
        <p:spPr>
          <a:xfrm>
            <a:off x="1991900" y="4099150"/>
            <a:ext cx="1933200" cy="29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Montserrat Medium"/>
                <a:ea typeface="Montserrat Medium"/>
                <a:cs typeface="Montserrat Medium"/>
                <a:sym typeface="Montserrat Medium"/>
              </a:rPr>
              <a:t>NOV  - DEC 2020</a:t>
            </a:r>
            <a:r>
              <a:rPr lang="en" sz="1000">
                <a:solidFill>
                  <a:srgbClr val="434343"/>
                </a:solidFill>
                <a:latin typeface="Montserrat Medium"/>
                <a:ea typeface="Montserrat Medium"/>
                <a:cs typeface="Montserrat Medium"/>
                <a:sym typeface="Montserrat Medium"/>
              </a:rPr>
              <a:t> | BERLIN</a:t>
            </a:r>
            <a:endParaRPr sz="1000">
              <a:solidFill>
                <a:srgbClr val="434343"/>
              </a:solidFill>
              <a:latin typeface="Montserrat Medium"/>
              <a:ea typeface="Montserrat Medium"/>
              <a:cs typeface="Montserrat Medium"/>
              <a:sym typeface="Montserrat Medium"/>
            </a:endParaRPr>
          </a:p>
        </p:txBody>
      </p:sp>
      <p:sp>
        <p:nvSpPr>
          <p:cNvPr id="59" name="Google Shape;59;p13"/>
          <p:cNvSpPr txBox="1"/>
          <p:nvPr/>
        </p:nvSpPr>
        <p:spPr>
          <a:xfrm>
            <a:off x="1950075" y="3386600"/>
            <a:ext cx="4277700" cy="29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2DC5FA"/>
                </a:solidFill>
                <a:latin typeface="Montserrat"/>
                <a:ea typeface="Montserrat"/>
                <a:cs typeface="Montserrat"/>
                <a:sym typeface="Montserrat"/>
              </a:rPr>
              <a:t>Data Analytics</a:t>
            </a:r>
            <a:endParaRPr b="1" sz="2000">
              <a:solidFill>
                <a:srgbClr val="2DC5FA"/>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 name="Shape 121"/>
        <p:cNvGrpSpPr/>
        <p:nvPr/>
      </p:nvGrpSpPr>
      <p:grpSpPr>
        <a:xfrm>
          <a:off x="0" y="0"/>
          <a:ext cx="0" cy="0"/>
          <a:chOff x="0" y="0"/>
          <a:chExt cx="0" cy="0"/>
        </a:xfrm>
      </p:grpSpPr>
      <p:pic>
        <p:nvPicPr>
          <p:cNvPr id="122" name="Google Shape;122;p22"/>
          <p:cNvPicPr preferRelativeResize="0"/>
          <p:nvPr/>
        </p:nvPicPr>
        <p:blipFill>
          <a:blip r:embed="rId4">
            <a:alphaModFix/>
          </a:blip>
          <a:stretch>
            <a:fillRect/>
          </a:stretch>
        </p:blipFill>
        <p:spPr>
          <a:xfrm>
            <a:off x="514988" y="963750"/>
            <a:ext cx="8114023" cy="2865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6" name="Shape 126"/>
        <p:cNvGrpSpPr/>
        <p:nvPr/>
      </p:nvGrpSpPr>
      <p:grpSpPr>
        <a:xfrm>
          <a:off x="0" y="0"/>
          <a:ext cx="0" cy="0"/>
          <a:chOff x="0" y="0"/>
          <a:chExt cx="0" cy="0"/>
        </a:xfrm>
      </p:grpSpPr>
      <p:pic>
        <p:nvPicPr>
          <p:cNvPr id="127" name="Google Shape;127;p23"/>
          <p:cNvPicPr preferRelativeResize="0"/>
          <p:nvPr/>
        </p:nvPicPr>
        <p:blipFill>
          <a:blip r:embed="rId4">
            <a:alphaModFix/>
          </a:blip>
          <a:stretch>
            <a:fillRect/>
          </a:stretch>
        </p:blipFill>
        <p:spPr>
          <a:xfrm>
            <a:off x="324575" y="365675"/>
            <a:ext cx="8494848" cy="42399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1" name="Shape 131"/>
        <p:cNvGrpSpPr/>
        <p:nvPr/>
      </p:nvGrpSpPr>
      <p:grpSpPr>
        <a:xfrm>
          <a:off x="0" y="0"/>
          <a:ext cx="0" cy="0"/>
          <a:chOff x="0" y="0"/>
          <a:chExt cx="0" cy="0"/>
        </a:xfrm>
      </p:grpSpPr>
      <p:pic>
        <p:nvPicPr>
          <p:cNvPr id="132" name="Google Shape;132;p24"/>
          <p:cNvPicPr preferRelativeResize="0"/>
          <p:nvPr/>
        </p:nvPicPr>
        <p:blipFill>
          <a:blip r:embed="rId4">
            <a:alphaModFix/>
          </a:blip>
          <a:stretch>
            <a:fillRect/>
          </a:stretch>
        </p:blipFill>
        <p:spPr>
          <a:xfrm>
            <a:off x="858975" y="289550"/>
            <a:ext cx="7524226" cy="46886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5"/>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138" name="Google Shape;138;p25"/>
          <p:cNvPicPr preferRelativeResize="0"/>
          <p:nvPr/>
        </p:nvPicPr>
        <p:blipFill>
          <a:blip r:embed="rId4">
            <a:alphaModFix/>
          </a:blip>
          <a:stretch>
            <a:fillRect/>
          </a:stretch>
        </p:blipFill>
        <p:spPr>
          <a:xfrm>
            <a:off x="0" y="0"/>
            <a:ext cx="9144000" cy="5143500"/>
          </a:xfrm>
          <a:prstGeom prst="rect">
            <a:avLst/>
          </a:prstGeom>
          <a:noFill/>
          <a:ln>
            <a:noFill/>
          </a:ln>
        </p:spPr>
      </p:pic>
      <p:sp>
        <p:nvSpPr>
          <p:cNvPr id="139" name="Google Shape;139;p25"/>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5"/>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Two Day - Tuesday</a:t>
            </a:r>
            <a:endParaRPr b="1" i="1" sz="2500">
              <a:solidFill>
                <a:srgbClr val="FFFFFF"/>
              </a:solidFill>
              <a:latin typeface="Work Sans"/>
              <a:ea typeface="Work Sans"/>
              <a:cs typeface="Work Sans"/>
              <a:sym typeface="Work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 name="Shape 144"/>
        <p:cNvGrpSpPr/>
        <p:nvPr/>
      </p:nvGrpSpPr>
      <p:grpSpPr>
        <a:xfrm>
          <a:off x="0" y="0"/>
          <a:ext cx="0" cy="0"/>
          <a:chOff x="0" y="0"/>
          <a:chExt cx="0" cy="0"/>
        </a:xfrm>
      </p:grpSpPr>
      <p:sp>
        <p:nvSpPr>
          <p:cNvPr id="145" name="Google Shape;145;p26"/>
          <p:cNvSpPr/>
          <p:nvPr/>
        </p:nvSpPr>
        <p:spPr>
          <a:xfrm>
            <a:off x="3042950" y="334875"/>
            <a:ext cx="3058200" cy="4473600"/>
          </a:xfrm>
          <a:prstGeom prst="rect">
            <a:avLst/>
          </a:prstGeom>
          <a:solidFill>
            <a:srgbClr val="77C0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6"/>
          <p:cNvSpPr txBox="1"/>
          <p:nvPr/>
        </p:nvSpPr>
        <p:spPr>
          <a:xfrm>
            <a:off x="3206425"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p:txBody>
      </p:sp>
      <p:pic>
        <p:nvPicPr>
          <p:cNvPr id="147" name="Google Shape;147;p26"/>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148" name="Google Shape;148;p26"/>
          <p:cNvSpPr txBox="1"/>
          <p:nvPr/>
        </p:nvSpPr>
        <p:spPr>
          <a:xfrm>
            <a:off x="6101150"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Lab Session</a:t>
            </a:r>
            <a:endParaRPr b="1" sz="1500">
              <a:latin typeface="Montserrat"/>
              <a:ea typeface="Montserrat"/>
              <a:cs typeface="Montserrat"/>
              <a:sym typeface="Montserrat"/>
            </a:endParaRPr>
          </a:p>
        </p:txBody>
      </p:sp>
      <p:pic>
        <p:nvPicPr>
          <p:cNvPr id="149" name="Google Shape;149;p26"/>
          <p:cNvPicPr preferRelativeResize="0"/>
          <p:nvPr/>
        </p:nvPicPr>
        <p:blipFill rotWithShape="1">
          <a:blip r:embed="rId5">
            <a:alphaModFix/>
          </a:blip>
          <a:srcRect b="0" l="15025" r="15025" t="0"/>
          <a:stretch/>
        </p:blipFill>
        <p:spPr>
          <a:xfrm>
            <a:off x="6967975" y="476950"/>
            <a:ext cx="997539" cy="949625"/>
          </a:xfrm>
          <a:prstGeom prst="rect">
            <a:avLst/>
          </a:prstGeom>
          <a:noFill/>
          <a:ln>
            <a:noFill/>
          </a:ln>
        </p:spPr>
      </p:pic>
      <p:sp>
        <p:nvSpPr>
          <p:cNvPr id="150" name="Google Shape;150;p26"/>
          <p:cNvSpPr txBox="1"/>
          <p:nvPr/>
        </p:nvSpPr>
        <p:spPr>
          <a:xfrm>
            <a:off x="311700" y="1461288"/>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session</a:t>
            </a:r>
            <a:endParaRPr b="1" sz="1500">
              <a:latin typeface="Montserrat"/>
              <a:ea typeface="Montserrat"/>
              <a:cs typeface="Montserrat"/>
              <a:sym typeface="Montserrat"/>
            </a:endParaRPr>
          </a:p>
        </p:txBody>
      </p:sp>
      <p:sp>
        <p:nvSpPr>
          <p:cNvPr id="151" name="Google Shape;151;p26"/>
          <p:cNvSpPr txBox="1"/>
          <p:nvPr/>
        </p:nvSpPr>
        <p:spPr>
          <a:xfrm>
            <a:off x="509913" y="1863700"/>
            <a:ext cx="2482500" cy="275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Introduction to WebScraping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Case Study explained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When do we need it? 8.01.1</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Html basics</a:t>
            </a:r>
            <a:endParaRPr b="1" sz="1100">
              <a:solidFill>
                <a:srgbClr val="222222"/>
              </a:solidFill>
              <a:latin typeface="Montserrat"/>
              <a:ea typeface="Montserrat"/>
              <a:cs typeface="Montserrat"/>
              <a:sym typeface="Montserrat"/>
            </a:endParaRPr>
          </a:p>
          <a:p>
            <a:pPr indent="-298450" lvl="0" marL="457200" rtl="0" algn="l">
              <a:lnSpc>
                <a:spcPct val="150000"/>
              </a:lnSpc>
              <a:spcBef>
                <a:spcPts val="0"/>
              </a:spcBef>
              <a:spcAft>
                <a:spcPts val="0"/>
              </a:spcAft>
              <a:buClr>
                <a:srgbClr val="222222"/>
              </a:buClr>
              <a:buSzPts val="1100"/>
              <a:buFont typeface="Montserrat"/>
              <a:buChar char="-"/>
            </a:pPr>
            <a:r>
              <a:rPr b="1" lang="en" sz="1100">
                <a:solidFill>
                  <a:srgbClr val="222222"/>
                </a:solidFill>
                <a:latin typeface="Montserrat"/>
                <a:ea typeface="Montserrat"/>
                <a:cs typeface="Montserrat"/>
                <a:sym typeface="Montserrat"/>
              </a:rPr>
              <a:t>Tags, structure, inspect </a:t>
            </a:r>
            <a:endParaRPr b="1" sz="1100">
              <a:solidFill>
                <a:srgbClr val="222222"/>
              </a:solidFill>
              <a:latin typeface="Montserrat"/>
              <a:ea typeface="Montserrat"/>
              <a:cs typeface="Montserrat"/>
              <a:sym typeface="Montserrat"/>
            </a:endParaRPr>
          </a:p>
          <a:p>
            <a:pPr indent="-298450" lvl="0" marL="457200" rtl="0" algn="l">
              <a:lnSpc>
                <a:spcPct val="150000"/>
              </a:lnSpc>
              <a:spcBef>
                <a:spcPts val="0"/>
              </a:spcBef>
              <a:spcAft>
                <a:spcPts val="0"/>
              </a:spcAft>
              <a:buClr>
                <a:srgbClr val="222222"/>
              </a:buClr>
              <a:buSzPts val="1100"/>
              <a:buFont typeface="Montserrat"/>
              <a:buChar char="-"/>
            </a:pPr>
            <a:r>
              <a:rPr b="1" lang="en" sz="1100">
                <a:solidFill>
                  <a:srgbClr val="222222"/>
                </a:solidFill>
                <a:latin typeface="Montserrat"/>
                <a:ea typeface="Montserrat"/>
                <a:cs typeface="Montserrat"/>
                <a:sym typeface="Montserrat"/>
              </a:rPr>
              <a:t>Next steps for newbies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Beautiful Soup &amp; Parsing 8.01.2</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Scraped data &amp; pandas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100">
                <a:solidFill>
                  <a:srgbClr val="222222"/>
                </a:solidFill>
                <a:latin typeface="Montserrat"/>
                <a:ea typeface="Montserrat"/>
                <a:cs typeface="Montserrat"/>
                <a:sym typeface="Montserrat"/>
              </a:rPr>
              <a:t>Andres presentation- final project - and deep learning</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pic>
        <p:nvPicPr>
          <p:cNvPr id="152" name="Google Shape;152;p26"/>
          <p:cNvPicPr preferRelativeResize="0"/>
          <p:nvPr/>
        </p:nvPicPr>
        <p:blipFill rotWithShape="1">
          <a:blip r:embed="rId6">
            <a:alphaModFix/>
          </a:blip>
          <a:srcRect b="0" l="14985" r="14985" t="0"/>
          <a:stretch/>
        </p:blipFill>
        <p:spPr>
          <a:xfrm>
            <a:off x="1291325" y="514000"/>
            <a:ext cx="919680" cy="875520"/>
          </a:xfrm>
          <a:prstGeom prst="rect">
            <a:avLst/>
          </a:prstGeom>
          <a:noFill/>
          <a:ln>
            <a:noFill/>
          </a:ln>
        </p:spPr>
      </p:pic>
      <p:sp>
        <p:nvSpPr>
          <p:cNvPr id="153" name="Google Shape;153;p26"/>
          <p:cNvSpPr txBox="1"/>
          <p:nvPr/>
        </p:nvSpPr>
        <p:spPr>
          <a:xfrm>
            <a:off x="6209875" y="1977775"/>
            <a:ext cx="2541000" cy="275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-&gt;TA assisted Labs from 16:15 -</a:t>
            </a:r>
            <a:endParaRPr b="1" sz="1100">
              <a:solidFill>
                <a:srgbClr val="222222"/>
              </a:solidFill>
              <a:latin typeface="Montserrat"/>
              <a:ea typeface="Montserrat"/>
              <a:cs typeface="Montserrat"/>
              <a:sym typeface="Montserrat"/>
            </a:endParaRPr>
          </a:p>
          <a:p>
            <a:pPr indent="0" lvl="0" marL="0" rtl="0" algn="l">
              <a:lnSpc>
                <a:spcPct val="125000"/>
              </a:lnSpc>
              <a:spcBef>
                <a:spcPts val="1800"/>
              </a:spcBef>
              <a:spcAft>
                <a:spcPts val="0"/>
              </a:spcAft>
              <a:buClr>
                <a:schemeClr val="dk1"/>
              </a:buClr>
              <a:buSzPts val="1100"/>
              <a:buFont typeface="Arial"/>
              <a:buNone/>
            </a:pPr>
            <a:r>
              <a:rPr b="1" lang="en" sz="1300">
                <a:solidFill>
                  <a:srgbClr val="24292E"/>
                </a:solidFill>
                <a:highlight>
                  <a:srgbClr val="FFFFFF"/>
                </a:highlight>
              </a:rPr>
              <a:t>8.01 </a:t>
            </a:r>
            <a:r>
              <a:rPr lang="en" sz="1300">
                <a:solidFill>
                  <a:srgbClr val="24292E"/>
                </a:solidFill>
                <a:highlight>
                  <a:srgbClr val="FFFFFF"/>
                </a:highlight>
              </a:rPr>
              <a:t>(inside lesson unit in Day 2 of student portal) </a:t>
            </a:r>
            <a:r>
              <a:rPr b="1" lang="en" sz="1300">
                <a:solidFill>
                  <a:srgbClr val="24292E"/>
                </a:solidFill>
                <a:highlight>
                  <a:srgbClr val="FFFFFF"/>
                </a:highlight>
              </a:rPr>
              <a:t>HTML Web Scraping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rPr b="1" lang="en" sz="1300">
                <a:solidFill>
                  <a:srgbClr val="24292E"/>
                </a:solidFill>
                <a:highlight>
                  <a:srgbClr val="FFFFFF"/>
                </a:highlight>
              </a:rPr>
              <a:t>Web Scraping -optional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rPr b="1" lang="en" sz="1300">
                <a:solidFill>
                  <a:srgbClr val="24292E"/>
                </a:solidFill>
                <a:highlight>
                  <a:srgbClr val="FFFFFF"/>
                </a:highlight>
              </a:rPr>
              <a:t>HTML Tutorial - optional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rPr b="1" lang="en" sz="1300">
                <a:solidFill>
                  <a:srgbClr val="24292E"/>
                </a:solidFill>
                <a:highlight>
                  <a:srgbClr val="FFFFFF"/>
                </a:highlight>
              </a:rPr>
              <a:t>CSS Level 32 - optional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t/>
            </a:r>
            <a:endParaRPr b="1" sz="1300">
              <a:solidFill>
                <a:srgbClr val="24292E"/>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t/>
            </a:r>
            <a:endParaRPr b="1" sz="1300">
              <a:solidFill>
                <a:srgbClr val="24292E"/>
              </a:solidFill>
              <a:highlight>
                <a:srgbClr val="FFFFFF"/>
              </a:highlight>
            </a:endParaRPr>
          </a:p>
          <a:p>
            <a:pPr indent="0" lvl="0" marL="0" rtl="0" algn="l">
              <a:lnSpc>
                <a:spcPct val="125000"/>
              </a:lnSpc>
              <a:spcBef>
                <a:spcPts val="1800"/>
              </a:spcBef>
              <a:spcAft>
                <a:spcPts val="0"/>
              </a:spcAft>
              <a:buNone/>
            </a:pPr>
            <a:r>
              <a:t/>
            </a:r>
            <a:endParaRPr sz="1300">
              <a:solidFill>
                <a:srgbClr val="24292E"/>
              </a:solidFill>
              <a:highlight>
                <a:srgbClr val="FFFFFF"/>
              </a:highlight>
            </a:endParaRPr>
          </a:p>
          <a:p>
            <a:pPr indent="0" lvl="0" marL="0" rtl="0" algn="l">
              <a:lnSpc>
                <a:spcPct val="150000"/>
              </a:lnSpc>
              <a:spcBef>
                <a:spcPts val="120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sp>
        <p:nvSpPr>
          <p:cNvPr id="154" name="Google Shape;154;p26"/>
          <p:cNvSpPr txBox="1"/>
          <p:nvPr/>
        </p:nvSpPr>
        <p:spPr>
          <a:xfrm>
            <a:off x="3330775" y="1935875"/>
            <a:ext cx="2482500" cy="275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Lunch 12:30 - 1:30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Review of Pandas and Getting started with Web Scraping with Flo</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27"/>
          <p:cNvSpPr/>
          <p:nvPr/>
        </p:nvSpPr>
        <p:spPr>
          <a:xfrm>
            <a:off x="5718700" y="36428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attrocento Sans"/>
                <a:ea typeface="Quattrocento Sans"/>
                <a:cs typeface="Quattrocento Sans"/>
                <a:sym typeface="Quattrocento Sans"/>
              </a:rPr>
              <a:t>Recommend “similar” song</a:t>
            </a:r>
            <a:endParaRPr sz="1200">
              <a:solidFill>
                <a:srgbClr val="000000"/>
              </a:solidFill>
              <a:latin typeface="Quattrocento Sans"/>
              <a:ea typeface="Quattrocento Sans"/>
              <a:cs typeface="Quattrocento Sans"/>
              <a:sym typeface="Quattrocento Sans"/>
            </a:endParaRPr>
          </a:p>
        </p:txBody>
      </p:sp>
      <p:sp>
        <p:nvSpPr>
          <p:cNvPr id="160" name="Google Shape;160;p27"/>
          <p:cNvSpPr/>
          <p:nvPr/>
        </p:nvSpPr>
        <p:spPr>
          <a:xfrm>
            <a:off x="6070650" y="25421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attrocento Sans"/>
                <a:ea typeface="Quattrocento Sans"/>
                <a:cs typeface="Quattrocento Sans"/>
                <a:sym typeface="Quattrocento Sans"/>
              </a:rPr>
              <a:t>Recommend another “hot” song</a:t>
            </a:r>
            <a:endParaRPr sz="1200">
              <a:solidFill>
                <a:srgbClr val="000000"/>
              </a:solidFill>
              <a:latin typeface="Quattrocento Sans"/>
              <a:ea typeface="Quattrocento Sans"/>
              <a:cs typeface="Quattrocento Sans"/>
              <a:sym typeface="Quattrocento Sans"/>
            </a:endParaRPr>
          </a:p>
        </p:txBody>
      </p:sp>
      <p:cxnSp>
        <p:nvCxnSpPr>
          <p:cNvPr id="161" name="Google Shape;161;p27"/>
          <p:cNvCxnSpPr/>
          <p:nvPr/>
        </p:nvCxnSpPr>
        <p:spPr>
          <a:xfrm>
            <a:off x="3229075" y="3457300"/>
            <a:ext cx="285600" cy="0"/>
          </a:xfrm>
          <a:prstGeom prst="straightConnector1">
            <a:avLst/>
          </a:prstGeom>
          <a:noFill/>
          <a:ln cap="flat" cmpd="sng" w="9525">
            <a:solidFill>
              <a:srgbClr val="595959"/>
            </a:solidFill>
            <a:prstDash val="solid"/>
            <a:round/>
            <a:headEnd len="med" w="med" type="none"/>
            <a:tailEnd len="med" w="med" type="triangle"/>
          </a:ln>
        </p:spPr>
      </p:cxnSp>
      <p:cxnSp>
        <p:nvCxnSpPr>
          <p:cNvPr id="162" name="Google Shape;162;p27"/>
          <p:cNvCxnSpPr/>
          <p:nvPr/>
        </p:nvCxnSpPr>
        <p:spPr>
          <a:xfrm>
            <a:off x="5056725" y="3457300"/>
            <a:ext cx="231000" cy="0"/>
          </a:xfrm>
          <a:prstGeom prst="straightConnector1">
            <a:avLst/>
          </a:prstGeom>
          <a:noFill/>
          <a:ln cap="flat" cmpd="sng" w="9525">
            <a:solidFill>
              <a:srgbClr val="595959"/>
            </a:solidFill>
            <a:prstDash val="solid"/>
            <a:round/>
            <a:headEnd len="med" w="med" type="none"/>
            <a:tailEnd len="med" w="med" type="none"/>
          </a:ln>
        </p:spPr>
      </p:cxnSp>
      <p:cxnSp>
        <p:nvCxnSpPr>
          <p:cNvPr id="163" name="Google Shape;163;p27"/>
          <p:cNvCxnSpPr/>
          <p:nvPr/>
        </p:nvCxnSpPr>
        <p:spPr>
          <a:xfrm>
            <a:off x="5292800" y="2906950"/>
            <a:ext cx="0" cy="1100700"/>
          </a:xfrm>
          <a:prstGeom prst="straightConnector1">
            <a:avLst/>
          </a:prstGeom>
          <a:noFill/>
          <a:ln cap="flat" cmpd="sng" w="9525">
            <a:solidFill>
              <a:srgbClr val="595959"/>
            </a:solidFill>
            <a:prstDash val="solid"/>
            <a:round/>
            <a:headEnd len="med" w="med" type="none"/>
            <a:tailEnd len="med" w="med" type="none"/>
          </a:ln>
        </p:spPr>
      </p:cxnSp>
      <p:cxnSp>
        <p:nvCxnSpPr>
          <p:cNvPr id="164" name="Google Shape;164;p27"/>
          <p:cNvCxnSpPr/>
          <p:nvPr/>
        </p:nvCxnSpPr>
        <p:spPr>
          <a:xfrm>
            <a:off x="5280850" y="2906950"/>
            <a:ext cx="1026000" cy="0"/>
          </a:xfrm>
          <a:prstGeom prst="straightConnector1">
            <a:avLst/>
          </a:prstGeom>
          <a:noFill/>
          <a:ln cap="flat" cmpd="sng" w="9525">
            <a:solidFill>
              <a:srgbClr val="595959"/>
            </a:solidFill>
            <a:prstDash val="solid"/>
            <a:round/>
            <a:headEnd len="med" w="med" type="none"/>
            <a:tailEnd len="med" w="med" type="triangle"/>
          </a:ln>
        </p:spPr>
      </p:cxnSp>
      <p:cxnSp>
        <p:nvCxnSpPr>
          <p:cNvPr id="165" name="Google Shape;165;p27"/>
          <p:cNvCxnSpPr>
            <a:endCxn id="159" idx="2"/>
          </p:cNvCxnSpPr>
          <p:nvPr/>
        </p:nvCxnSpPr>
        <p:spPr>
          <a:xfrm>
            <a:off x="5301250" y="4007650"/>
            <a:ext cx="654300" cy="0"/>
          </a:xfrm>
          <a:prstGeom prst="straightConnector1">
            <a:avLst/>
          </a:prstGeom>
          <a:noFill/>
          <a:ln cap="flat" cmpd="sng" w="9525">
            <a:solidFill>
              <a:srgbClr val="595959"/>
            </a:solidFill>
            <a:prstDash val="solid"/>
            <a:round/>
            <a:headEnd len="med" w="med" type="none"/>
            <a:tailEnd len="med" w="med" type="triangle"/>
          </a:ln>
        </p:spPr>
      </p:cxnSp>
      <p:sp>
        <p:nvSpPr>
          <p:cNvPr id="166" name="Google Shape;166;p27"/>
          <p:cNvSpPr/>
          <p:nvPr/>
        </p:nvSpPr>
        <p:spPr>
          <a:xfrm>
            <a:off x="1931675" y="3115750"/>
            <a:ext cx="148775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attrocento Sans"/>
                <a:ea typeface="Quattrocento Sans"/>
                <a:cs typeface="Quattrocento Sans"/>
                <a:sym typeface="Quattrocento Sans"/>
              </a:rPr>
              <a:t>User inputs song</a:t>
            </a:r>
            <a:endParaRPr sz="1200"/>
          </a:p>
        </p:txBody>
      </p:sp>
      <p:sp>
        <p:nvSpPr>
          <p:cNvPr id="167" name="Google Shape;167;p27"/>
          <p:cNvSpPr/>
          <p:nvPr/>
        </p:nvSpPr>
        <p:spPr>
          <a:xfrm>
            <a:off x="3503750" y="2850100"/>
            <a:ext cx="1565700" cy="1201200"/>
          </a:xfrm>
          <a:prstGeom prst="diamond">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00"/>
                </a:solidFill>
                <a:latin typeface="Quattrocento Sans"/>
                <a:ea typeface="Quattrocento Sans"/>
                <a:cs typeface="Quattrocento Sans"/>
                <a:sym typeface="Quattrocento Sans"/>
              </a:rPr>
              <a:t>Is it currently “hot”?</a:t>
            </a:r>
            <a:endParaRPr sz="1200">
              <a:solidFill>
                <a:srgbClr val="000000"/>
              </a:solidFill>
              <a:latin typeface="Quattrocento Sans"/>
              <a:ea typeface="Quattrocento Sans"/>
              <a:cs typeface="Quattrocento Sans"/>
              <a:sym typeface="Quattrocento Sans"/>
            </a:endParaRPr>
          </a:p>
          <a:p>
            <a:pPr indent="0" lvl="0" marL="0" rtl="0" algn="ctr">
              <a:spcBef>
                <a:spcPts val="0"/>
              </a:spcBef>
              <a:spcAft>
                <a:spcPts val="0"/>
              </a:spcAft>
              <a:buNone/>
            </a:pPr>
            <a:r>
              <a:t/>
            </a:r>
            <a:endParaRPr sz="1200"/>
          </a:p>
        </p:txBody>
      </p:sp>
      <p:sp>
        <p:nvSpPr>
          <p:cNvPr id="168" name="Google Shape;168;p27"/>
          <p:cNvSpPr txBox="1"/>
          <p:nvPr/>
        </p:nvSpPr>
        <p:spPr>
          <a:xfrm>
            <a:off x="5516150" y="26217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Yes</a:t>
            </a:r>
            <a:endParaRPr sz="1200">
              <a:latin typeface="Quattrocento Sans"/>
              <a:ea typeface="Quattrocento Sans"/>
              <a:cs typeface="Quattrocento Sans"/>
              <a:sym typeface="Quattrocento Sans"/>
            </a:endParaRPr>
          </a:p>
        </p:txBody>
      </p:sp>
      <p:sp>
        <p:nvSpPr>
          <p:cNvPr id="169" name="Google Shape;169;p27"/>
          <p:cNvSpPr txBox="1"/>
          <p:nvPr/>
        </p:nvSpPr>
        <p:spPr>
          <a:xfrm>
            <a:off x="5256700" y="373210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No</a:t>
            </a:r>
            <a:endParaRPr sz="1200">
              <a:latin typeface="Quattrocento Sans"/>
              <a:ea typeface="Quattrocento Sans"/>
              <a:cs typeface="Quattrocento Sans"/>
              <a:sym typeface="Quattrocento Sans"/>
            </a:endParaRPr>
          </a:p>
        </p:txBody>
      </p:sp>
      <p:sp>
        <p:nvSpPr>
          <p:cNvPr id="170" name="Google Shape;170;p27"/>
          <p:cNvSpPr txBox="1"/>
          <p:nvPr/>
        </p:nvSpPr>
        <p:spPr>
          <a:xfrm>
            <a:off x="533475" y="631300"/>
            <a:ext cx="2842800" cy="101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Source Code Pro"/>
                <a:ea typeface="Source Code Pro"/>
                <a:cs typeface="Source Code Pro"/>
                <a:sym typeface="Source Code Pro"/>
              </a:rPr>
              <a:t>Project flowchart - GNOD Case Study</a:t>
            </a:r>
            <a:endParaRPr b="1" sz="2600">
              <a:latin typeface="Source Code Pro"/>
              <a:ea typeface="Source Code Pro"/>
              <a:cs typeface="Source Code Pro"/>
              <a:sym typeface="Source Code Pr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8"/>
          <p:cNvSpPr/>
          <p:nvPr/>
        </p:nvSpPr>
        <p:spPr>
          <a:xfrm>
            <a:off x="3272525" y="596675"/>
            <a:ext cx="1659600" cy="1406700"/>
          </a:xfrm>
          <a:prstGeom prst="rect">
            <a:avLst/>
          </a:prstGeom>
          <a:noFill/>
          <a:ln cap="flat" cmpd="sng" w="28575">
            <a:solidFill>
              <a:srgbClr val="38761D"/>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Quattrocento Sans"/>
                <a:ea typeface="Quattrocento Sans"/>
                <a:cs typeface="Quattrocento Sans"/>
                <a:sym typeface="Quattrocento Sans"/>
              </a:rPr>
              <a:t>Data collection</a:t>
            </a:r>
            <a:endParaRPr b="1">
              <a:latin typeface="Quattrocento Sans"/>
              <a:ea typeface="Quattrocento Sans"/>
              <a:cs typeface="Quattrocento Sans"/>
              <a:sym typeface="Quattrocento Sans"/>
            </a:endParaRPr>
          </a:p>
        </p:txBody>
      </p:sp>
      <p:sp>
        <p:nvSpPr>
          <p:cNvPr id="176" name="Google Shape;176;p28"/>
          <p:cNvSpPr/>
          <p:nvPr/>
        </p:nvSpPr>
        <p:spPr>
          <a:xfrm>
            <a:off x="5098425" y="36338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Sans"/>
                <a:ea typeface="Quattrocento Sans"/>
                <a:cs typeface="Quattrocento Sans"/>
                <a:sym typeface="Quattrocento Sans"/>
              </a:rPr>
              <a:t>No recommendation</a:t>
            </a:r>
            <a:endParaRPr sz="1200">
              <a:solidFill>
                <a:schemeClr val="dk1"/>
              </a:solidFill>
              <a:latin typeface="Quattrocento Sans"/>
              <a:ea typeface="Quattrocento Sans"/>
              <a:cs typeface="Quattrocento Sans"/>
              <a:sym typeface="Quattrocento Sans"/>
            </a:endParaRPr>
          </a:p>
        </p:txBody>
      </p:sp>
      <p:sp>
        <p:nvSpPr>
          <p:cNvPr id="177" name="Google Shape;177;p28"/>
          <p:cNvSpPr/>
          <p:nvPr/>
        </p:nvSpPr>
        <p:spPr>
          <a:xfrm>
            <a:off x="5722000" y="25331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Sans"/>
                <a:ea typeface="Quattrocento Sans"/>
                <a:cs typeface="Quattrocento Sans"/>
                <a:sym typeface="Quattrocento Sans"/>
              </a:rPr>
              <a:t>Recommend another “hot” song</a:t>
            </a:r>
            <a:endParaRPr sz="1200">
              <a:solidFill>
                <a:schemeClr val="dk1"/>
              </a:solidFill>
              <a:latin typeface="Quattrocento Sans"/>
              <a:ea typeface="Quattrocento Sans"/>
              <a:cs typeface="Quattrocento Sans"/>
              <a:sym typeface="Quattrocento Sans"/>
            </a:endParaRPr>
          </a:p>
        </p:txBody>
      </p:sp>
      <p:cxnSp>
        <p:nvCxnSpPr>
          <p:cNvPr id="178" name="Google Shape;178;p28"/>
          <p:cNvCxnSpPr/>
          <p:nvPr/>
        </p:nvCxnSpPr>
        <p:spPr>
          <a:xfrm>
            <a:off x="2880425" y="3448300"/>
            <a:ext cx="285600" cy="0"/>
          </a:xfrm>
          <a:prstGeom prst="straightConnector1">
            <a:avLst/>
          </a:prstGeom>
          <a:noFill/>
          <a:ln cap="flat" cmpd="sng" w="9525">
            <a:solidFill>
              <a:schemeClr val="dk2"/>
            </a:solidFill>
            <a:prstDash val="solid"/>
            <a:round/>
            <a:headEnd len="med" w="med" type="none"/>
            <a:tailEnd len="med" w="med" type="triangle"/>
          </a:ln>
        </p:spPr>
      </p:cxnSp>
      <p:sp>
        <p:nvSpPr>
          <p:cNvPr id="179" name="Google Shape;179;p28"/>
          <p:cNvSpPr/>
          <p:nvPr/>
        </p:nvSpPr>
        <p:spPr>
          <a:xfrm>
            <a:off x="4368350" y="1675325"/>
            <a:ext cx="2309953" cy="937423"/>
          </a:xfrm>
          <a:custGeom>
            <a:rect b="b" l="l" r="r" t="t"/>
            <a:pathLst>
              <a:path extrusionOk="0" h="33696" w="156793">
                <a:moveTo>
                  <a:pt x="0" y="0"/>
                </a:moveTo>
                <a:cubicBezTo>
                  <a:pt x="3170" y="4121"/>
                  <a:pt x="-2717" y="21241"/>
                  <a:pt x="19022" y="24728"/>
                </a:cubicBezTo>
                <a:cubicBezTo>
                  <a:pt x="40761" y="28215"/>
                  <a:pt x="107473" y="19429"/>
                  <a:pt x="130435" y="20924"/>
                </a:cubicBezTo>
                <a:cubicBezTo>
                  <a:pt x="153397" y="22419"/>
                  <a:pt x="152400" y="31567"/>
                  <a:pt x="156793" y="33696"/>
                </a:cubicBezTo>
              </a:path>
            </a:pathLst>
          </a:custGeom>
          <a:noFill/>
          <a:ln cap="flat" cmpd="sng" w="9525">
            <a:solidFill>
              <a:schemeClr val="dk2"/>
            </a:solidFill>
            <a:prstDash val="dash"/>
            <a:round/>
            <a:headEnd len="med" w="med" type="none"/>
            <a:tailEnd len="med" w="med" type="triangle"/>
          </a:ln>
        </p:spPr>
      </p:sp>
      <p:sp>
        <p:nvSpPr>
          <p:cNvPr id="180" name="Google Shape;180;p28"/>
          <p:cNvSpPr/>
          <p:nvPr/>
        </p:nvSpPr>
        <p:spPr>
          <a:xfrm rot="480551">
            <a:off x="3445461" y="1661145"/>
            <a:ext cx="544671" cy="1457467"/>
          </a:xfrm>
          <a:custGeom>
            <a:rect b="b" l="l" r="r" t="t"/>
            <a:pathLst>
              <a:path extrusionOk="0" h="32880" w="11909">
                <a:moveTo>
                  <a:pt x="11909" y="32880"/>
                </a:moveTo>
                <a:cubicBezTo>
                  <a:pt x="9962" y="30842"/>
                  <a:pt x="1492" y="26132"/>
                  <a:pt x="224" y="20652"/>
                </a:cubicBezTo>
                <a:cubicBezTo>
                  <a:pt x="-1044" y="15172"/>
                  <a:pt x="3621" y="3442"/>
                  <a:pt x="4300" y="0"/>
                </a:cubicBezTo>
              </a:path>
            </a:pathLst>
          </a:custGeom>
          <a:noFill/>
          <a:ln cap="flat" cmpd="sng" w="9525">
            <a:solidFill>
              <a:schemeClr val="dk2"/>
            </a:solidFill>
            <a:prstDash val="dash"/>
            <a:round/>
            <a:headEnd len="med" w="med" type="none"/>
            <a:tailEnd len="med" w="med" type="triangle"/>
          </a:ln>
        </p:spPr>
      </p:sp>
      <p:cxnSp>
        <p:nvCxnSpPr>
          <p:cNvPr id="181" name="Google Shape;181;p28"/>
          <p:cNvCxnSpPr/>
          <p:nvPr/>
        </p:nvCxnSpPr>
        <p:spPr>
          <a:xfrm>
            <a:off x="4708075" y="3448300"/>
            <a:ext cx="231000" cy="0"/>
          </a:xfrm>
          <a:prstGeom prst="straightConnector1">
            <a:avLst/>
          </a:prstGeom>
          <a:noFill/>
          <a:ln cap="flat" cmpd="sng" w="9525">
            <a:solidFill>
              <a:schemeClr val="dk2"/>
            </a:solidFill>
            <a:prstDash val="solid"/>
            <a:round/>
            <a:headEnd len="med" w="med" type="none"/>
            <a:tailEnd len="med" w="med" type="none"/>
          </a:ln>
        </p:spPr>
      </p:cxnSp>
      <p:cxnSp>
        <p:nvCxnSpPr>
          <p:cNvPr id="182" name="Google Shape;182;p28"/>
          <p:cNvCxnSpPr/>
          <p:nvPr/>
        </p:nvCxnSpPr>
        <p:spPr>
          <a:xfrm>
            <a:off x="4944150" y="2897950"/>
            <a:ext cx="0" cy="1100700"/>
          </a:xfrm>
          <a:prstGeom prst="straightConnector1">
            <a:avLst/>
          </a:prstGeom>
          <a:noFill/>
          <a:ln cap="flat" cmpd="sng" w="9525">
            <a:solidFill>
              <a:schemeClr val="dk2"/>
            </a:solidFill>
            <a:prstDash val="solid"/>
            <a:round/>
            <a:headEnd len="med" w="med" type="none"/>
            <a:tailEnd len="med" w="med" type="none"/>
          </a:ln>
        </p:spPr>
      </p:cxnSp>
      <p:cxnSp>
        <p:nvCxnSpPr>
          <p:cNvPr id="183" name="Google Shape;183;p28"/>
          <p:cNvCxnSpPr/>
          <p:nvPr/>
        </p:nvCxnSpPr>
        <p:spPr>
          <a:xfrm>
            <a:off x="4932200" y="2897950"/>
            <a:ext cx="1026000" cy="0"/>
          </a:xfrm>
          <a:prstGeom prst="straightConnector1">
            <a:avLst/>
          </a:prstGeom>
          <a:noFill/>
          <a:ln cap="flat" cmpd="sng" w="9525">
            <a:solidFill>
              <a:schemeClr val="dk2"/>
            </a:solidFill>
            <a:prstDash val="solid"/>
            <a:round/>
            <a:headEnd len="med" w="med" type="none"/>
            <a:tailEnd len="med" w="med" type="triangle"/>
          </a:ln>
        </p:spPr>
      </p:cxnSp>
      <p:cxnSp>
        <p:nvCxnSpPr>
          <p:cNvPr id="184" name="Google Shape;184;p28"/>
          <p:cNvCxnSpPr/>
          <p:nvPr/>
        </p:nvCxnSpPr>
        <p:spPr>
          <a:xfrm>
            <a:off x="4952600" y="3998650"/>
            <a:ext cx="372900" cy="0"/>
          </a:xfrm>
          <a:prstGeom prst="straightConnector1">
            <a:avLst/>
          </a:prstGeom>
          <a:noFill/>
          <a:ln cap="flat" cmpd="sng" w="9525">
            <a:solidFill>
              <a:schemeClr val="dk2"/>
            </a:solidFill>
            <a:prstDash val="solid"/>
            <a:round/>
            <a:headEnd len="med" w="med" type="none"/>
            <a:tailEnd len="med" w="med" type="triangle"/>
          </a:ln>
        </p:spPr>
      </p:cxnSp>
      <p:sp>
        <p:nvSpPr>
          <p:cNvPr id="185" name="Google Shape;185;p28"/>
          <p:cNvSpPr/>
          <p:nvPr/>
        </p:nvSpPr>
        <p:spPr>
          <a:xfrm>
            <a:off x="1583025" y="3106750"/>
            <a:ext cx="148775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Sans"/>
                <a:ea typeface="Quattrocento Sans"/>
                <a:cs typeface="Quattrocento Sans"/>
                <a:sym typeface="Quattrocento Sans"/>
              </a:rPr>
              <a:t>User inputs song</a:t>
            </a:r>
            <a:endParaRPr sz="1200"/>
          </a:p>
        </p:txBody>
      </p:sp>
      <p:sp>
        <p:nvSpPr>
          <p:cNvPr id="186" name="Google Shape;186;p28"/>
          <p:cNvSpPr/>
          <p:nvPr/>
        </p:nvSpPr>
        <p:spPr>
          <a:xfrm>
            <a:off x="3155100" y="2841100"/>
            <a:ext cx="1565700" cy="1201200"/>
          </a:xfrm>
          <a:prstGeom prst="diamond">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ttrocento Sans"/>
                <a:ea typeface="Quattrocento Sans"/>
                <a:cs typeface="Quattrocento Sans"/>
                <a:sym typeface="Quattrocento Sans"/>
              </a:rPr>
              <a:t>Is it currently “hot”?</a:t>
            </a:r>
            <a:endParaRPr sz="1200">
              <a:solidFill>
                <a:schemeClr val="dk1"/>
              </a:solidFill>
              <a:latin typeface="Quattrocento Sans"/>
              <a:ea typeface="Quattrocento Sans"/>
              <a:cs typeface="Quattrocento Sans"/>
              <a:sym typeface="Quattrocento Sans"/>
            </a:endParaRPr>
          </a:p>
          <a:p>
            <a:pPr indent="0" lvl="0" marL="0" rtl="0" algn="ctr">
              <a:spcBef>
                <a:spcPts val="0"/>
              </a:spcBef>
              <a:spcAft>
                <a:spcPts val="0"/>
              </a:spcAft>
              <a:buNone/>
            </a:pPr>
            <a:r>
              <a:t/>
            </a:r>
            <a:endParaRPr sz="1200"/>
          </a:p>
        </p:txBody>
      </p:sp>
      <p:sp>
        <p:nvSpPr>
          <p:cNvPr id="187" name="Google Shape;187;p28"/>
          <p:cNvSpPr txBox="1"/>
          <p:nvPr/>
        </p:nvSpPr>
        <p:spPr>
          <a:xfrm>
            <a:off x="5167500" y="26127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Yes</a:t>
            </a:r>
            <a:endParaRPr sz="1200">
              <a:latin typeface="Quattrocento Sans"/>
              <a:ea typeface="Quattrocento Sans"/>
              <a:cs typeface="Quattrocento Sans"/>
              <a:sym typeface="Quattrocento Sans"/>
            </a:endParaRPr>
          </a:p>
        </p:txBody>
      </p:sp>
      <p:sp>
        <p:nvSpPr>
          <p:cNvPr id="188" name="Google Shape;188;p28"/>
          <p:cNvSpPr txBox="1"/>
          <p:nvPr/>
        </p:nvSpPr>
        <p:spPr>
          <a:xfrm>
            <a:off x="4908050" y="37133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No</a:t>
            </a:r>
            <a:endParaRPr sz="1200">
              <a:latin typeface="Quattrocento Sans"/>
              <a:ea typeface="Quattrocento Sans"/>
              <a:cs typeface="Quattrocento Sans"/>
              <a:sym typeface="Quattrocento Sans"/>
            </a:endParaRPr>
          </a:p>
        </p:txBody>
      </p:sp>
      <p:sp>
        <p:nvSpPr>
          <p:cNvPr id="189" name="Google Shape;189;p28"/>
          <p:cNvSpPr/>
          <p:nvPr/>
        </p:nvSpPr>
        <p:spPr>
          <a:xfrm>
            <a:off x="3448150" y="1005100"/>
            <a:ext cx="1245300" cy="729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Quattrocento Sans"/>
                <a:ea typeface="Quattrocento Sans"/>
                <a:cs typeface="Quattrocento Sans"/>
                <a:sym typeface="Quattrocento Sans"/>
              </a:rPr>
              <a:t>“Hot” songs</a:t>
            </a:r>
            <a:endParaRPr b="1">
              <a:latin typeface="Quattrocento Sans"/>
              <a:ea typeface="Quattrocento Sans"/>
              <a:cs typeface="Quattrocento Sans"/>
              <a:sym typeface="Quattrocento Sans"/>
            </a:endParaRPr>
          </a:p>
        </p:txBody>
      </p:sp>
      <p:sp>
        <p:nvSpPr>
          <p:cNvPr id="190" name="Google Shape;190;p28"/>
          <p:cNvSpPr txBox="1"/>
          <p:nvPr/>
        </p:nvSpPr>
        <p:spPr>
          <a:xfrm>
            <a:off x="4937425" y="1039525"/>
            <a:ext cx="13539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Quattrocento Sans"/>
                <a:ea typeface="Quattrocento Sans"/>
                <a:cs typeface="Quattrocento Sans"/>
                <a:sym typeface="Quattrocento Sans"/>
              </a:rPr>
              <a:t>Web scraping</a:t>
            </a:r>
            <a:endParaRPr b="1" sz="1200">
              <a:latin typeface="Quattrocento Sans"/>
              <a:ea typeface="Quattrocento Sans"/>
              <a:cs typeface="Quattrocento Sans"/>
              <a:sym typeface="Quattrocento Sans"/>
            </a:endParaRPr>
          </a:p>
        </p:txBody>
      </p:sp>
      <p:pic>
        <p:nvPicPr>
          <p:cNvPr id="191" name="Google Shape;191;p28"/>
          <p:cNvPicPr preferRelativeResize="0"/>
          <p:nvPr/>
        </p:nvPicPr>
        <p:blipFill>
          <a:blip r:embed="rId3">
            <a:alphaModFix/>
          </a:blip>
          <a:stretch>
            <a:fillRect/>
          </a:stretch>
        </p:blipFill>
        <p:spPr>
          <a:xfrm>
            <a:off x="6348123" y="850412"/>
            <a:ext cx="372900" cy="334864"/>
          </a:xfrm>
          <a:prstGeom prst="rect">
            <a:avLst/>
          </a:prstGeom>
          <a:noFill/>
          <a:ln>
            <a:noFill/>
          </a:ln>
        </p:spPr>
      </p:pic>
      <p:pic>
        <p:nvPicPr>
          <p:cNvPr id="192" name="Google Shape;192;p28"/>
          <p:cNvPicPr preferRelativeResize="0"/>
          <p:nvPr/>
        </p:nvPicPr>
        <p:blipFill>
          <a:blip r:embed="rId4">
            <a:alphaModFix/>
          </a:blip>
          <a:stretch>
            <a:fillRect/>
          </a:stretch>
        </p:blipFill>
        <p:spPr>
          <a:xfrm>
            <a:off x="6342851" y="1218656"/>
            <a:ext cx="425175" cy="423294"/>
          </a:xfrm>
          <a:prstGeom prst="rect">
            <a:avLst/>
          </a:prstGeom>
          <a:noFill/>
          <a:ln>
            <a:noFill/>
          </a:ln>
        </p:spPr>
      </p:pic>
      <p:cxnSp>
        <p:nvCxnSpPr>
          <p:cNvPr id="193" name="Google Shape;193;p28"/>
          <p:cNvCxnSpPr/>
          <p:nvPr/>
        </p:nvCxnSpPr>
        <p:spPr>
          <a:xfrm rot="10800000">
            <a:off x="4789150" y="1358800"/>
            <a:ext cx="1458000" cy="0"/>
          </a:xfrm>
          <a:prstGeom prst="straightConnector1">
            <a:avLst/>
          </a:prstGeom>
          <a:noFill/>
          <a:ln cap="flat" cmpd="sng" w="9525">
            <a:solidFill>
              <a:schemeClr val="dk2"/>
            </a:solidFill>
            <a:prstDash val="dash"/>
            <a:round/>
            <a:headEnd len="med" w="med" type="none"/>
            <a:tailEnd len="med" w="med" type="triangle"/>
          </a:ln>
        </p:spPr>
      </p:cxnSp>
      <p:cxnSp>
        <p:nvCxnSpPr>
          <p:cNvPr id="194" name="Google Shape;194;p28"/>
          <p:cNvCxnSpPr/>
          <p:nvPr/>
        </p:nvCxnSpPr>
        <p:spPr>
          <a:xfrm>
            <a:off x="4811275" y="1108100"/>
            <a:ext cx="1479900" cy="0"/>
          </a:xfrm>
          <a:prstGeom prst="straightConnector1">
            <a:avLst/>
          </a:prstGeom>
          <a:noFill/>
          <a:ln cap="flat" cmpd="sng" w="9525">
            <a:solidFill>
              <a:schemeClr val="dk2"/>
            </a:solidFill>
            <a:prstDash val="dash"/>
            <a:round/>
            <a:headEnd len="med" w="med" type="none"/>
            <a:tailEnd len="med" w="med" type="triangle"/>
          </a:ln>
        </p:spPr>
      </p:cxnSp>
      <p:sp>
        <p:nvSpPr>
          <p:cNvPr id="195" name="Google Shape;195;p28"/>
          <p:cNvSpPr txBox="1"/>
          <p:nvPr/>
        </p:nvSpPr>
        <p:spPr>
          <a:xfrm>
            <a:off x="26375" y="0"/>
            <a:ext cx="2842800" cy="6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Source Code Pro"/>
                <a:ea typeface="Source Code Pro"/>
                <a:cs typeface="Source Code Pro"/>
                <a:sym typeface="Source Code Pro"/>
              </a:rPr>
              <a:t>1st prototype</a:t>
            </a:r>
            <a:endParaRPr b="1" sz="2600">
              <a:latin typeface="Source Code Pro"/>
              <a:ea typeface="Source Code Pro"/>
              <a:cs typeface="Source Code Pro"/>
              <a:sym typeface="Source Code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9" name="Shape 199"/>
        <p:cNvGrpSpPr/>
        <p:nvPr/>
      </p:nvGrpSpPr>
      <p:grpSpPr>
        <a:xfrm>
          <a:off x="0" y="0"/>
          <a:ext cx="0" cy="0"/>
          <a:chOff x="0" y="0"/>
          <a:chExt cx="0" cy="0"/>
        </a:xfrm>
      </p:grpSpPr>
      <p:sp>
        <p:nvSpPr>
          <p:cNvPr id="200" name="Google Shape;200;p29"/>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When to use web scraping</a:t>
            </a:r>
            <a:endParaRPr sz="2100">
              <a:latin typeface="Comic Sans MS"/>
              <a:ea typeface="Comic Sans MS"/>
              <a:cs typeface="Comic Sans MS"/>
              <a:sym typeface="Comic Sans MS"/>
            </a:endParaRPr>
          </a:p>
        </p:txBody>
      </p:sp>
      <p:sp>
        <p:nvSpPr>
          <p:cNvPr id="201" name="Google Shape;201;p29"/>
          <p:cNvSpPr txBox="1"/>
          <p:nvPr/>
        </p:nvSpPr>
        <p:spPr>
          <a:xfrm>
            <a:off x="825600" y="1174588"/>
            <a:ext cx="7389300" cy="304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omfortaa"/>
                <a:ea typeface="Comfortaa"/>
                <a:cs typeface="Comfortaa"/>
                <a:sym typeface="Comfortaa"/>
              </a:rPr>
              <a:t>No API - if API is available, normally better to use it</a:t>
            </a:r>
            <a:endParaRPr sz="1500">
              <a:latin typeface="Comfortaa"/>
              <a:ea typeface="Comfortaa"/>
              <a:cs typeface="Comfortaa"/>
              <a:sym typeface="Comfortaa"/>
            </a:endParaRPr>
          </a:p>
          <a:p>
            <a:pPr indent="0" lvl="0" marL="0" rtl="0" algn="l">
              <a:spcBef>
                <a:spcPts val="0"/>
              </a:spcBef>
              <a:spcAft>
                <a:spcPts val="0"/>
              </a:spcAft>
              <a:buNone/>
            </a:pPr>
            <a:r>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Automation Needed - of course we can copy + paste but … ugh </a:t>
            </a:r>
            <a:endParaRPr sz="1500">
              <a:latin typeface="Comfortaa"/>
              <a:ea typeface="Comfortaa"/>
              <a:cs typeface="Comfortaa"/>
              <a:sym typeface="Comfortaa"/>
            </a:endParaRPr>
          </a:p>
          <a:p>
            <a:pPr indent="0" lvl="0" marL="0" rtl="0" algn="l">
              <a:spcBef>
                <a:spcPts val="0"/>
              </a:spcBef>
              <a:spcAft>
                <a:spcPts val="0"/>
              </a:spcAft>
              <a:buNone/>
            </a:pPr>
            <a:r>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Less Restricted - eg no API account required, less rules to follow (eg limit on # requests) </a:t>
            </a:r>
            <a:endParaRPr sz="1500">
              <a:latin typeface="Comfortaa"/>
              <a:ea typeface="Comfortaa"/>
              <a:cs typeface="Comfortaa"/>
              <a:sym typeface="Comfortaa"/>
            </a:endParaRPr>
          </a:p>
          <a:p>
            <a:pPr indent="0" lvl="0" marL="0" rtl="0" algn="l">
              <a:spcBef>
                <a:spcPts val="0"/>
              </a:spcBef>
              <a:spcAft>
                <a:spcPts val="0"/>
              </a:spcAft>
              <a:buNone/>
            </a:pPr>
            <a:r>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ISSUES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	You depend on the structure of the site being scraped</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		Can be messy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		Can change overnight </a:t>
            </a: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		Website protections </a:t>
            </a:r>
            <a:endParaRPr sz="1500">
              <a:latin typeface="Comfortaa"/>
              <a:ea typeface="Comfortaa"/>
              <a:cs typeface="Comfortaa"/>
              <a:sym typeface="Comforta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5" name="Shape 205"/>
        <p:cNvGrpSpPr/>
        <p:nvPr/>
      </p:nvGrpSpPr>
      <p:grpSpPr>
        <a:xfrm>
          <a:off x="0" y="0"/>
          <a:ext cx="0" cy="0"/>
          <a:chOff x="0" y="0"/>
          <a:chExt cx="0" cy="0"/>
        </a:xfrm>
      </p:grpSpPr>
      <p:sp>
        <p:nvSpPr>
          <p:cNvPr id="206" name="Google Shape;206;p30"/>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When to use web scraping</a:t>
            </a:r>
            <a:endParaRPr sz="2100">
              <a:latin typeface="Comic Sans MS"/>
              <a:ea typeface="Comic Sans MS"/>
              <a:cs typeface="Comic Sans MS"/>
              <a:sym typeface="Comic Sans MS"/>
            </a:endParaRPr>
          </a:p>
        </p:txBody>
      </p:sp>
      <p:sp>
        <p:nvSpPr>
          <p:cNvPr id="207" name="Google Shape;207;p30"/>
          <p:cNvSpPr txBox="1"/>
          <p:nvPr/>
        </p:nvSpPr>
        <p:spPr>
          <a:xfrm>
            <a:off x="7358200" y="4139625"/>
            <a:ext cx="1345500" cy="5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4"/>
              </a:rPr>
              <a:t>Web scraping slides</a:t>
            </a:r>
            <a:endParaRPr/>
          </a:p>
        </p:txBody>
      </p:sp>
      <p:sp>
        <p:nvSpPr>
          <p:cNvPr id="208" name="Google Shape;208;p30"/>
          <p:cNvSpPr txBox="1"/>
          <p:nvPr/>
        </p:nvSpPr>
        <p:spPr>
          <a:xfrm>
            <a:off x="825600" y="1174588"/>
            <a:ext cx="7389300" cy="304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omfortaa"/>
                <a:ea typeface="Comfortaa"/>
                <a:cs typeface="Comfortaa"/>
                <a:sym typeface="Comfortaa"/>
              </a:rPr>
              <a:t>Ideas for sites and use cases </a:t>
            </a:r>
            <a:endParaRPr sz="1500">
              <a:latin typeface="Comfortaa"/>
              <a:ea typeface="Comfortaa"/>
              <a:cs typeface="Comfortaa"/>
              <a:sym typeface="Comfortaa"/>
            </a:endParaRPr>
          </a:p>
        </p:txBody>
      </p:sp>
      <p:sp>
        <p:nvSpPr>
          <p:cNvPr id="209" name="Google Shape;209;p30"/>
          <p:cNvSpPr txBox="1"/>
          <p:nvPr/>
        </p:nvSpPr>
        <p:spPr>
          <a:xfrm>
            <a:off x="1005875" y="1638450"/>
            <a:ext cx="6585000" cy="25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Yellow pages - addresses of companies in a city </a:t>
            </a:r>
            <a:endParaRPr/>
          </a:p>
          <a:p>
            <a:pPr indent="0" lvl="0" marL="0" rtl="0" algn="l">
              <a:spcBef>
                <a:spcPts val="0"/>
              </a:spcBef>
              <a:spcAft>
                <a:spcPts val="0"/>
              </a:spcAft>
              <a:buNone/>
            </a:pPr>
            <a:r>
              <a:rPr lang="en"/>
              <a:t>Reddit </a:t>
            </a:r>
            <a:endParaRPr/>
          </a:p>
          <a:p>
            <a:pPr indent="0" lvl="0" marL="0" rtl="0" algn="l">
              <a:spcBef>
                <a:spcPts val="0"/>
              </a:spcBef>
              <a:spcAft>
                <a:spcPts val="0"/>
              </a:spcAft>
              <a:buNone/>
            </a:pPr>
            <a:r>
              <a:rPr lang="en"/>
              <a:t>Asos - images of menswear</a:t>
            </a:r>
            <a:endParaRPr/>
          </a:p>
          <a:p>
            <a:pPr indent="0" lvl="0" marL="0" rtl="0" algn="l">
              <a:spcBef>
                <a:spcPts val="0"/>
              </a:spcBef>
              <a:spcAft>
                <a:spcPts val="0"/>
              </a:spcAft>
              <a:buNone/>
            </a:pPr>
            <a:r>
              <a:rPr lang="en"/>
              <a:t>Social networks </a:t>
            </a:r>
            <a:endParaRPr/>
          </a:p>
          <a:p>
            <a:pPr indent="0" lvl="0" marL="0" rtl="0" algn="l">
              <a:spcBef>
                <a:spcPts val="0"/>
              </a:spcBef>
              <a:spcAft>
                <a:spcPts val="0"/>
              </a:spcAft>
              <a:buNone/>
            </a:pPr>
            <a:r>
              <a:rPr lang="en"/>
              <a:t>Amazon - prices of products </a:t>
            </a:r>
            <a:endParaRPr/>
          </a:p>
          <a:p>
            <a:pPr indent="0" lvl="0" marL="0" rtl="0" algn="l">
              <a:spcBef>
                <a:spcPts val="0"/>
              </a:spcBef>
              <a:spcAft>
                <a:spcPts val="0"/>
              </a:spcAft>
              <a:buNone/>
            </a:pPr>
            <a:r>
              <a:rPr lang="en"/>
              <a:t>Bbc news - see how countries are described </a:t>
            </a:r>
            <a:endParaRPr/>
          </a:p>
          <a:p>
            <a:pPr indent="0" lvl="0" marL="0" rtl="0" algn="l">
              <a:spcBef>
                <a:spcPts val="0"/>
              </a:spcBef>
              <a:spcAft>
                <a:spcPts val="0"/>
              </a:spcAft>
              <a:buNone/>
            </a:pPr>
            <a:r>
              <a:rPr lang="en"/>
              <a:t>Airbnb - apartments and room prices / sizes / locations - impact </a:t>
            </a:r>
            <a:endParaRPr/>
          </a:p>
          <a:p>
            <a:pPr indent="0" lvl="0" marL="0" rtl="0" algn="l">
              <a:spcBef>
                <a:spcPts val="0"/>
              </a:spcBef>
              <a:spcAft>
                <a:spcPts val="0"/>
              </a:spcAft>
              <a:buNone/>
            </a:pPr>
            <a:r>
              <a:rPr lang="en"/>
              <a:t>Twitter - Bit coin all time high - look for acronyms </a:t>
            </a:r>
            <a:endParaRPr/>
          </a:p>
          <a:p>
            <a:pPr indent="0" lvl="0" marL="0" rtl="0" algn="l">
              <a:spcBef>
                <a:spcPts val="0"/>
              </a:spcBef>
              <a:spcAft>
                <a:spcPts val="0"/>
              </a:spcAft>
              <a:buNone/>
            </a:pPr>
            <a:r>
              <a:rPr lang="en"/>
              <a:t>Skyscanner - demand forecasting - prices - best times to book </a:t>
            </a:r>
            <a:endParaRPr/>
          </a:p>
          <a:p>
            <a:pPr indent="0" lvl="0" marL="0" rtl="0" algn="l">
              <a:spcBef>
                <a:spcPts val="0"/>
              </a:spcBef>
              <a:spcAft>
                <a:spcPts val="0"/>
              </a:spcAft>
              <a:buNone/>
            </a:pPr>
            <a:r>
              <a:rPr lang="en"/>
              <a:t>Linkedin - for filtering jobs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3" name="Shape 213"/>
        <p:cNvGrpSpPr/>
        <p:nvPr/>
      </p:nvGrpSpPr>
      <p:grpSpPr>
        <a:xfrm>
          <a:off x="0" y="0"/>
          <a:ext cx="0" cy="0"/>
          <a:chOff x="0" y="0"/>
          <a:chExt cx="0" cy="0"/>
        </a:xfrm>
      </p:grpSpPr>
      <p:sp>
        <p:nvSpPr>
          <p:cNvPr id="214" name="Google Shape;214;p31"/>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Basic html (tree) structure</a:t>
            </a:r>
            <a:endParaRPr sz="2100">
              <a:latin typeface="Comic Sans MS"/>
              <a:ea typeface="Comic Sans MS"/>
              <a:cs typeface="Comic Sans MS"/>
              <a:sym typeface="Comic Sans MS"/>
            </a:endParaRPr>
          </a:p>
        </p:txBody>
      </p:sp>
      <p:sp>
        <p:nvSpPr>
          <p:cNvPr id="215" name="Google Shape;215;p31"/>
          <p:cNvSpPr txBox="1"/>
          <p:nvPr/>
        </p:nvSpPr>
        <p:spPr>
          <a:xfrm>
            <a:off x="1210850" y="1459225"/>
            <a:ext cx="71616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999999"/>
                </a:solidFill>
                <a:highlight>
                  <a:srgbClr val="F4F5F7"/>
                </a:highlight>
                <a:latin typeface="Roboto Mono"/>
                <a:ea typeface="Roboto Mono"/>
                <a:cs typeface="Roboto Mono"/>
                <a:sym typeface="Roboto Mono"/>
              </a:rPr>
              <a:t>&lt;!DOCTYPE html&gt;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&lt;</a:t>
            </a:r>
            <a:r>
              <a:rPr lang="en" sz="1600">
                <a:solidFill>
                  <a:srgbClr val="000080"/>
                </a:solidFill>
                <a:highlight>
                  <a:srgbClr val="F4F5F7"/>
                </a:highlight>
                <a:latin typeface="Roboto Mono"/>
                <a:ea typeface="Roboto Mono"/>
                <a:cs typeface="Roboto Mono"/>
                <a:sym typeface="Roboto Mono"/>
              </a:rPr>
              <a:t>html</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head</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title</a:t>
            </a:r>
            <a:r>
              <a:rPr lang="en" sz="1600">
                <a:solidFill>
                  <a:srgbClr val="172B4D"/>
                </a:solidFill>
                <a:highlight>
                  <a:srgbClr val="F4F5F7"/>
                </a:highlight>
                <a:latin typeface="Roboto Mono"/>
                <a:ea typeface="Roboto Mono"/>
                <a:cs typeface="Roboto Mono"/>
                <a:sym typeface="Roboto Mono"/>
              </a:rPr>
              <a:t>&gt;Page Title&lt;/</a:t>
            </a:r>
            <a:r>
              <a:rPr lang="en" sz="1600">
                <a:solidFill>
                  <a:srgbClr val="000080"/>
                </a:solidFill>
                <a:highlight>
                  <a:srgbClr val="F4F5F7"/>
                </a:highlight>
                <a:latin typeface="Roboto Mono"/>
                <a:ea typeface="Roboto Mono"/>
                <a:cs typeface="Roboto Mono"/>
                <a:sym typeface="Roboto Mono"/>
              </a:rPr>
              <a:t>title</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head</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body</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h1</a:t>
            </a:r>
            <a:r>
              <a:rPr lang="en" sz="1600">
                <a:solidFill>
                  <a:srgbClr val="172B4D"/>
                </a:solidFill>
                <a:highlight>
                  <a:srgbClr val="F4F5F7"/>
                </a:highlight>
                <a:latin typeface="Roboto Mono"/>
                <a:ea typeface="Roboto Mono"/>
                <a:cs typeface="Roboto Mono"/>
                <a:sym typeface="Roboto Mono"/>
              </a:rPr>
              <a:t>&gt;My First Heading&lt;/</a:t>
            </a:r>
            <a:r>
              <a:rPr lang="en" sz="1600">
                <a:solidFill>
                  <a:srgbClr val="000080"/>
                </a:solidFill>
                <a:highlight>
                  <a:srgbClr val="F4F5F7"/>
                </a:highlight>
                <a:latin typeface="Roboto Mono"/>
                <a:ea typeface="Roboto Mono"/>
                <a:cs typeface="Roboto Mono"/>
                <a:sym typeface="Roboto Mono"/>
              </a:rPr>
              <a:t>h1</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p</a:t>
            </a:r>
            <a:r>
              <a:rPr lang="en" sz="1600">
                <a:solidFill>
                  <a:srgbClr val="172B4D"/>
                </a:solidFill>
                <a:highlight>
                  <a:srgbClr val="F4F5F7"/>
                </a:highlight>
                <a:latin typeface="Roboto Mono"/>
                <a:ea typeface="Roboto Mono"/>
                <a:cs typeface="Roboto Mono"/>
                <a:sym typeface="Roboto Mono"/>
              </a:rPr>
              <a:t>&gt;My first paragraph.&lt;/</a:t>
            </a:r>
            <a:r>
              <a:rPr lang="en" sz="1600">
                <a:solidFill>
                  <a:srgbClr val="000080"/>
                </a:solidFill>
                <a:highlight>
                  <a:srgbClr val="F4F5F7"/>
                </a:highlight>
                <a:latin typeface="Roboto Mono"/>
                <a:ea typeface="Roboto Mono"/>
                <a:cs typeface="Roboto Mono"/>
                <a:sym typeface="Roboto Mono"/>
              </a:rPr>
              <a:t>p</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p</a:t>
            </a:r>
            <a:r>
              <a:rPr lang="en" sz="1600">
                <a:solidFill>
                  <a:srgbClr val="172B4D"/>
                </a:solidFill>
                <a:highlight>
                  <a:srgbClr val="F4F5F7"/>
                </a:highlight>
                <a:latin typeface="Roboto Mono"/>
                <a:ea typeface="Roboto Mono"/>
                <a:cs typeface="Roboto Mono"/>
                <a:sym typeface="Roboto Mono"/>
              </a:rPr>
              <a:t>&gt;My second paragraph has a &lt;</a:t>
            </a:r>
            <a:r>
              <a:rPr lang="en" sz="1600">
                <a:solidFill>
                  <a:srgbClr val="000080"/>
                </a:solidFill>
                <a:highlight>
                  <a:srgbClr val="F4F5F7"/>
                </a:highlight>
                <a:latin typeface="Roboto Mono"/>
                <a:ea typeface="Roboto Mono"/>
                <a:cs typeface="Roboto Mono"/>
                <a:sym typeface="Roboto Mono"/>
              </a:rPr>
              <a:t>b</a:t>
            </a:r>
            <a:r>
              <a:rPr lang="en" sz="1600">
                <a:solidFill>
                  <a:srgbClr val="172B4D"/>
                </a:solidFill>
                <a:highlight>
                  <a:srgbClr val="F4F5F7"/>
                </a:highlight>
                <a:latin typeface="Roboto Mono"/>
                <a:ea typeface="Roboto Mono"/>
                <a:cs typeface="Roboto Mono"/>
                <a:sym typeface="Roboto Mono"/>
              </a:rPr>
              <a:t>&gt;bold&lt;</a:t>
            </a:r>
            <a:r>
              <a:rPr lang="en" sz="1600">
                <a:solidFill>
                  <a:srgbClr val="000080"/>
                </a:solidFill>
                <a:highlight>
                  <a:srgbClr val="F4F5F7"/>
                </a:highlight>
                <a:latin typeface="Roboto Mono"/>
                <a:ea typeface="Roboto Mono"/>
                <a:cs typeface="Roboto Mono"/>
                <a:sym typeface="Roboto Mono"/>
              </a:rPr>
              <a:t>b</a:t>
            </a:r>
            <a:r>
              <a:rPr lang="en" sz="1600">
                <a:solidFill>
                  <a:srgbClr val="172B4D"/>
                </a:solidFill>
                <a:highlight>
                  <a:srgbClr val="F4F5F7"/>
                </a:highlight>
                <a:latin typeface="Roboto Mono"/>
                <a:ea typeface="Roboto Mono"/>
                <a:cs typeface="Roboto Mono"/>
                <a:sym typeface="Roboto Mono"/>
              </a:rPr>
              <a:t>&gt; word!&lt;/</a:t>
            </a:r>
            <a:r>
              <a:rPr lang="en" sz="1600">
                <a:solidFill>
                  <a:srgbClr val="000080"/>
                </a:solidFill>
                <a:highlight>
                  <a:srgbClr val="F4F5F7"/>
                </a:highlight>
                <a:latin typeface="Roboto Mono"/>
                <a:ea typeface="Roboto Mono"/>
                <a:cs typeface="Roboto Mono"/>
                <a:sym typeface="Roboto Mono"/>
              </a:rPr>
              <a:t>p</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0" rtl="0" algn="l">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    &lt;/</a:t>
            </a:r>
            <a:r>
              <a:rPr lang="en" sz="1600">
                <a:solidFill>
                  <a:srgbClr val="000080"/>
                </a:solidFill>
                <a:highlight>
                  <a:srgbClr val="F4F5F7"/>
                </a:highlight>
                <a:latin typeface="Roboto Mono"/>
                <a:ea typeface="Roboto Mono"/>
                <a:cs typeface="Roboto Mono"/>
                <a:sym typeface="Roboto Mono"/>
              </a:rPr>
              <a:t>body</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a:p>
            <a:pPr indent="0" lvl="0" marL="76200" marR="76200" rtl="0" algn="l">
              <a:lnSpc>
                <a:spcPct val="115000"/>
              </a:lnSpc>
              <a:spcBef>
                <a:spcPts val="0"/>
              </a:spcBef>
              <a:spcAft>
                <a:spcPts val="0"/>
              </a:spcAft>
              <a:buNone/>
            </a:pPr>
            <a:r>
              <a:rPr lang="en" sz="1600">
                <a:solidFill>
                  <a:srgbClr val="172B4D"/>
                </a:solidFill>
                <a:highlight>
                  <a:srgbClr val="F4F5F7"/>
                </a:highlight>
                <a:latin typeface="Roboto Mono"/>
                <a:ea typeface="Roboto Mono"/>
                <a:cs typeface="Roboto Mono"/>
                <a:sym typeface="Roboto Mono"/>
              </a:rPr>
              <a:t>&lt;/</a:t>
            </a:r>
            <a:r>
              <a:rPr lang="en" sz="1600">
                <a:solidFill>
                  <a:srgbClr val="000080"/>
                </a:solidFill>
                <a:highlight>
                  <a:srgbClr val="F4F5F7"/>
                </a:highlight>
                <a:latin typeface="Roboto Mono"/>
                <a:ea typeface="Roboto Mono"/>
                <a:cs typeface="Roboto Mono"/>
                <a:sym typeface="Roboto Mono"/>
              </a:rPr>
              <a:t>html</a:t>
            </a:r>
            <a:r>
              <a:rPr lang="en" sz="1600">
                <a:solidFill>
                  <a:srgbClr val="172B4D"/>
                </a:solidFill>
                <a:highlight>
                  <a:srgbClr val="F4F5F7"/>
                </a:highlight>
                <a:latin typeface="Roboto Mono"/>
                <a:ea typeface="Roboto Mono"/>
                <a:cs typeface="Roboto Mono"/>
                <a:sym typeface="Roboto Mono"/>
              </a:rPr>
              <a:t>&gt;</a:t>
            </a:r>
            <a:endParaRPr sz="1600">
              <a:solidFill>
                <a:srgbClr val="172B4D"/>
              </a:solidFill>
              <a:highlight>
                <a:srgbClr val="F4F5F7"/>
              </a:highlight>
              <a:latin typeface="Roboto Mono"/>
              <a:ea typeface="Roboto Mono"/>
              <a:cs typeface="Roboto Mono"/>
              <a:sym typeface="Roboto Mon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
        <p:nvSpPr>
          <p:cNvPr id="64" name="Google Shape;64;p14"/>
          <p:cNvSpPr txBox="1"/>
          <p:nvPr/>
        </p:nvSpPr>
        <p:spPr>
          <a:xfrm>
            <a:off x="658975" y="2324700"/>
            <a:ext cx="43704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000">
                <a:solidFill>
                  <a:srgbClr val="2DC5FA"/>
                </a:solidFill>
                <a:latin typeface="Work Sans"/>
                <a:ea typeface="Work Sans"/>
                <a:cs typeface="Work Sans"/>
                <a:sym typeface="Work Sans"/>
              </a:rPr>
              <a:t>What will I learn in this unit?</a:t>
            </a:r>
            <a:endParaRPr b="1" sz="2000">
              <a:solidFill>
                <a:srgbClr val="2DC5FA"/>
              </a:solidFill>
              <a:latin typeface="Work Sans"/>
              <a:ea typeface="Work Sans"/>
              <a:cs typeface="Work Sans"/>
              <a:sym typeface="Work Sans"/>
            </a:endParaRPr>
          </a:p>
        </p:txBody>
      </p:sp>
      <p:pic>
        <p:nvPicPr>
          <p:cNvPr id="65" name="Google Shape;65;p14"/>
          <p:cNvPicPr preferRelativeResize="0"/>
          <p:nvPr/>
        </p:nvPicPr>
        <p:blipFill>
          <a:blip r:embed="rId4">
            <a:alphaModFix/>
          </a:blip>
          <a:stretch>
            <a:fillRect/>
          </a:stretch>
        </p:blipFill>
        <p:spPr>
          <a:xfrm>
            <a:off x="5128275" y="307513"/>
            <a:ext cx="3625300" cy="452847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9" name="Shape 219"/>
        <p:cNvGrpSpPr/>
        <p:nvPr/>
      </p:nvGrpSpPr>
      <p:grpSpPr>
        <a:xfrm>
          <a:off x="0" y="0"/>
          <a:ext cx="0" cy="0"/>
          <a:chOff x="0" y="0"/>
          <a:chExt cx="0" cy="0"/>
        </a:xfrm>
      </p:grpSpPr>
      <p:sp>
        <p:nvSpPr>
          <p:cNvPr id="220" name="Google Shape;220;p32"/>
          <p:cNvSpPr txBox="1"/>
          <p:nvPr/>
        </p:nvSpPr>
        <p:spPr>
          <a:xfrm>
            <a:off x="703750" y="610600"/>
            <a:ext cx="7824000" cy="4025700"/>
          </a:xfrm>
          <a:prstGeom prst="rect">
            <a:avLst/>
          </a:prstGeom>
          <a:noFill/>
          <a:ln>
            <a:noFill/>
          </a:ln>
        </p:spPr>
        <p:txBody>
          <a:bodyPr anchorCtr="0" anchor="t" bIns="91425" lIns="91425" spcFirstLastPara="1" rIns="91425" wrap="square" tIns="91425">
            <a:noAutofit/>
          </a:bodyPr>
          <a:lstStyle/>
          <a:p>
            <a:pPr indent="-339725" lvl="0" marL="457200" rtl="0" algn="l">
              <a:lnSpc>
                <a:spcPct val="115000"/>
              </a:lnSpc>
              <a:spcBef>
                <a:spcPts val="180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An </a:t>
            </a:r>
            <a:r>
              <a:rPr b="1" lang="en" sz="1750">
                <a:solidFill>
                  <a:srgbClr val="172B4D"/>
                </a:solidFill>
                <a:highlight>
                  <a:srgbClr val="FFFFFF"/>
                </a:highlight>
                <a:latin typeface="Roboto"/>
                <a:ea typeface="Roboto"/>
                <a:cs typeface="Roboto"/>
                <a:sym typeface="Roboto"/>
              </a:rPr>
              <a:t>HTML element</a:t>
            </a:r>
            <a:r>
              <a:rPr lang="en" sz="1750">
                <a:solidFill>
                  <a:srgbClr val="172B4D"/>
                </a:solidFill>
                <a:highlight>
                  <a:srgbClr val="FFFFFF"/>
                </a:highlight>
                <a:latin typeface="Roboto"/>
                <a:ea typeface="Roboto"/>
                <a:cs typeface="Roboto"/>
                <a:sym typeface="Roboto"/>
              </a:rPr>
              <a:t> is defined by a start tag, some content and an end tag. When web scraping we will mostly be interested in the content, but the tag will be crucial in locating the content.</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b="1" lang="en" sz="1750">
                <a:solidFill>
                  <a:srgbClr val="172B4D"/>
                </a:solidFill>
                <a:highlight>
                  <a:srgbClr val="FFFFFF"/>
                </a:highlight>
                <a:latin typeface="Roboto"/>
                <a:ea typeface="Roboto"/>
                <a:cs typeface="Roboto"/>
                <a:sym typeface="Roboto"/>
              </a:rPr>
              <a:t>Tags</a:t>
            </a:r>
            <a:r>
              <a:rPr lang="en" sz="1750">
                <a:solidFill>
                  <a:srgbClr val="172B4D"/>
                </a:solidFill>
                <a:highlight>
                  <a:srgbClr val="FFFFFF"/>
                </a:highlight>
                <a:latin typeface="Roboto"/>
                <a:ea typeface="Roboto"/>
                <a:cs typeface="Roboto"/>
                <a:sym typeface="Roboto"/>
              </a:rPr>
              <a:t> are just keywords that encapsulate some content. They tell the web browser how to display the content. Some examples of common tags are:</a:t>
            </a:r>
            <a:endParaRPr sz="1750">
              <a:solidFill>
                <a:srgbClr val="172B4D"/>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172B4D"/>
              </a:buClr>
              <a:buSzPts val="1050"/>
              <a:buFont typeface="Roboto"/>
              <a:buChar char="●"/>
            </a:pPr>
            <a:r>
              <a:rPr lang="en" sz="1600">
                <a:solidFill>
                  <a:srgbClr val="172B4D"/>
                </a:solidFill>
                <a:highlight>
                  <a:srgbClr val="F4F5F7"/>
                </a:highlight>
                <a:latin typeface="Roboto Mono"/>
                <a:ea typeface="Roboto Mono"/>
                <a:cs typeface="Roboto Mono"/>
                <a:sym typeface="Roboto Mono"/>
              </a:rPr>
              <a:t>&lt;!DOCTYPE&gt;</a:t>
            </a:r>
            <a:r>
              <a:rPr lang="en" sz="1750">
                <a:solidFill>
                  <a:srgbClr val="172B4D"/>
                </a:solidFill>
                <a:highlight>
                  <a:srgbClr val="FFFFFF"/>
                </a:highlight>
                <a:latin typeface="Roboto"/>
                <a:ea typeface="Roboto"/>
                <a:cs typeface="Roboto"/>
                <a:sym typeface="Roboto"/>
              </a:rPr>
              <a:t> and &lt;html&gt; define the document type</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&lt;head&gt;, &lt;title&gt; and &lt;body&gt; define the main parts of the document</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&lt;h1&gt; to &lt;h6&gt; define headings</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&lt;p&gt; defines a paragraph</a:t>
            </a:r>
            <a:endParaRPr sz="1750">
              <a:solidFill>
                <a:srgbClr val="172B4D"/>
              </a:solidFill>
              <a:highlight>
                <a:srgbClr val="FFFFFF"/>
              </a:highlight>
              <a:latin typeface="Roboto"/>
              <a:ea typeface="Roboto"/>
              <a:cs typeface="Roboto"/>
              <a:sym typeface="Roboto"/>
            </a:endParaRPr>
          </a:p>
          <a:p>
            <a:pPr indent="-339725" lvl="0" marL="457200" rtl="0" algn="l">
              <a:lnSpc>
                <a:spcPct val="115000"/>
              </a:lnSpc>
              <a:spcBef>
                <a:spcPts val="0"/>
              </a:spcBef>
              <a:spcAft>
                <a:spcPts val="0"/>
              </a:spcAft>
              <a:buClr>
                <a:srgbClr val="172B4D"/>
              </a:buClr>
              <a:buSzPts val="1750"/>
              <a:buFont typeface="Roboto"/>
              <a:buChar char="●"/>
            </a:pPr>
            <a:r>
              <a:rPr lang="en" sz="1750">
                <a:solidFill>
                  <a:srgbClr val="172B4D"/>
                </a:solidFill>
                <a:highlight>
                  <a:srgbClr val="FFFFFF"/>
                </a:highlight>
                <a:latin typeface="Roboto"/>
                <a:ea typeface="Roboto"/>
                <a:cs typeface="Roboto"/>
                <a:sym typeface="Roboto"/>
              </a:rPr>
              <a:t>&lt;b&gt; will make its contents bold</a:t>
            </a:r>
            <a:endParaRPr sz="1750">
              <a:solidFill>
                <a:srgbClr val="172B4D"/>
              </a:solidFill>
              <a:highlight>
                <a:srgbClr val="FFFFFF"/>
              </a:highlight>
              <a:latin typeface="Roboto"/>
              <a:ea typeface="Roboto"/>
              <a:cs typeface="Roboto"/>
              <a:sym typeface="Roboto"/>
            </a:endParaRPr>
          </a:p>
          <a:p>
            <a:pPr indent="0" lvl="0" marL="76200" marR="76200" rtl="0" algn="l">
              <a:lnSpc>
                <a:spcPct val="115000"/>
              </a:lnSpc>
              <a:spcBef>
                <a:spcPts val="0"/>
              </a:spcBef>
              <a:spcAft>
                <a:spcPts val="0"/>
              </a:spcAft>
              <a:buNone/>
            </a:pPr>
            <a:r>
              <a:t/>
            </a:r>
            <a:endParaRPr b="1" sz="1900">
              <a:solidFill>
                <a:srgbClr val="999999"/>
              </a:solidFill>
              <a:highlight>
                <a:srgbClr val="F4F5F7"/>
              </a:highlight>
              <a:latin typeface="Roboto Mono"/>
              <a:ea typeface="Roboto Mono"/>
              <a:cs typeface="Roboto Mono"/>
              <a:sym typeface="Roboto Mon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4" name="Shape 224"/>
        <p:cNvGrpSpPr/>
        <p:nvPr/>
      </p:nvGrpSpPr>
      <p:grpSpPr>
        <a:xfrm>
          <a:off x="0" y="0"/>
          <a:ext cx="0" cy="0"/>
          <a:chOff x="0" y="0"/>
          <a:chExt cx="0" cy="0"/>
        </a:xfrm>
      </p:grpSpPr>
      <p:sp>
        <p:nvSpPr>
          <p:cNvPr id="225" name="Google Shape;225;p33"/>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u="sng">
                <a:solidFill>
                  <a:schemeClr val="hlink"/>
                </a:solidFill>
                <a:latin typeface="Comic Sans MS"/>
                <a:ea typeface="Comic Sans MS"/>
                <a:cs typeface="Comic Sans MS"/>
                <a:sym typeface="Comic Sans MS"/>
                <a:hlinkClick r:id="rId4"/>
              </a:rPr>
              <a:t>Tags</a:t>
            </a:r>
            <a:r>
              <a:rPr lang="en" sz="2100">
                <a:latin typeface="Comic Sans MS"/>
                <a:ea typeface="Comic Sans MS"/>
                <a:cs typeface="Comic Sans MS"/>
                <a:sym typeface="Comic Sans MS"/>
              </a:rPr>
              <a:t> , attributes and value pairs</a:t>
            </a:r>
            <a:endParaRPr sz="2100">
              <a:latin typeface="Comic Sans MS"/>
              <a:ea typeface="Comic Sans MS"/>
              <a:cs typeface="Comic Sans MS"/>
              <a:sym typeface="Comic Sans MS"/>
            </a:endParaRPr>
          </a:p>
        </p:txBody>
      </p:sp>
      <p:sp>
        <p:nvSpPr>
          <p:cNvPr id="226" name="Google Shape;226;p33"/>
          <p:cNvSpPr txBox="1"/>
          <p:nvPr/>
        </p:nvSpPr>
        <p:spPr>
          <a:xfrm>
            <a:off x="755500" y="1397125"/>
            <a:ext cx="6861300" cy="3000000"/>
          </a:xfrm>
          <a:prstGeom prst="rect">
            <a:avLst/>
          </a:prstGeom>
          <a:noFill/>
          <a:ln>
            <a:noFill/>
          </a:ln>
        </p:spPr>
        <p:txBody>
          <a:bodyPr anchorCtr="0" anchor="t" bIns="91425" lIns="91425" spcFirstLastPara="1" rIns="91425" wrap="square" tIns="91425">
            <a:noAutofit/>
          </a:bodyPr>
          <a:lstStyle/>
          <a:p>
            <a:pPr indent="0" lvl="0" marL="76200" marR="76200" rtl="0" algn="l">
              <a:lnSpc>
                <a:spcPct val="115000"/>
              </a:lnSpc>
              <a:spcBef>
                <a:spcPts val="0"/>
              </a:spcBef>
              <a:spcAft>
                <a:spcPts val="0"/>
              </a:spcAft>
              <a:buNone/>
            </a:pPr>
            <a:r>
              <a:rPr lang="en" sz="1900">
                <a:solidFill>
                  <a:srgbClr val="172B4D"/>
                </a:solidFill>
                <a:highlight>
                  <a:srgbClr val="F4F5F7"/>
                </a:highlight>
                <a:latin typeface="Roboto Mono"/>
                <a:ea typeface="Roboto Mono"/>
                <a:cs typeface="Roboto Mono"/>
                <a:sym typeface="Roboto Mono"/>
              </a:rPr>
              <a:t>&lt;</a:t>
            </a:r>
            <a:r>
              <a:rPr lang="en" sz="1900">
                <a:solidFill>
                  <a:srgbClr val="000080"/>
                </a:solidFill>
                <a:highlight>
                  <a:srgbClr val="F4F5F7"/>
                </a:highlight>
                <a:latin typeface="Roboto Mono"/>
                <a:ea typeface="Roboto Mono"/>
                <a:cs typeface="Roboto Mono"/>
                <a:sym typeface="Roboto Mono"/>
              </a:rPr>
              <a:t>a</a:t>
            </a:r>
            <a:r>
              <a:rPr lang="en" sz="1900">
                <a:solidFill>
                  <a:srgbClr val="172B4D"/>
                </a:solidFill>
                <a:highlight>
                  <a:srgbClr val="F4F5F7"/>
                </a:highlight>
                <a:latin typeface="Roboto Mono"/>
                <a:ea typeface="Roboto Mono"/>
                <a:cs typeface="Roboto Mono"/>
                <a:sym typeface="Roboto Mono"/>
              </a:rPr>
              <a:t> </a:t>
            </a:r>
            <a:r>
              <a:rPr lang="en" sz="1900">
                <a:solidFill>
                  <a:srgbClr val="008080"/>
                </a:solidFill>
                <a:highlight>
                  <a:srgbClr val="F4F5F7"/>
                </a:highlight>
                <a:latin typeface="Roboto Mono"/>
                <a:ea typeface="Roboto Mono"/>
                <a:cs typeface="Roboto Mono"/>
                <a:sym typeface="Roboto Mono"/>
              </a:rPr>
              <a:t>href</a:t>
            </a:r>
            <a:r>
              <a:rPr b="1" lang="en" sz="1900">
                <a:solidFill>
                  <a:srgbClr val="172B4D"/>
                </a:solidFill>
                <a:highlight>
                  <a:srgbClr val="F4F5F7"/>
                </a:highlight>
                <a:latin typeface="Roboto Mono"/>
                <a:ea typeface="Roboto Mono"/>
                <a:cs typeface="Roboto Mono"/>
                <a:sym typeface="Roboto Mono"/>
              </a:rPr>
              <a:t>=</a:t>
            </a:r>
            <a:r>
              <a:rPr lang="en" sz="1900">
                <a:solidFill>
                  <a:srgbClr val="BB8844"/>
                </a:solidFill>
                <a:highlight>
                  <a:srgbClr val="F4F5F7"/>
                </a:highlight>
                <a:latin typeface="Roboto Mono"/>
                <a:ea typeface="Roboto Mono"/>
                <a:cs typeface="Roboto Mono"/>
                <a:sym typeface="Roboto Mono"/>
              </a:rPr>
              <a:t>"</a:t>
            </a:r>
            <a:r>
              <a:rPr lang="en" sz="1900" u="sng">
                <a:solidFill>
                  <a:schemeClr val="hlink"/>
                </a:solidFill>
                <a:highlight>
                  <a:srgbClr val="F4F5F7"/>
                </a:highlight>
                <a:latin typeface="Roboto Mono"/>
                <a:ea typeface="Roboto Mono"/>
                <a:cs typeface="Roboto Mono"/>
                <a:sym typeface="Roboto Mono"/>
                <a:hlinkClick r:id="rId5"/>
              </a:rPr>
              <a:t>https://www.ironhack.com/</a:t>
            </a:r>
            <a:r>
              <a:rPr lang="en" sz="1900">
                <a:solidFill>
                  <a:srgbClr val="BB8844"/>
                </a:solidFill>
                <a:highlight>
                  <a:srgbClr val="F4F5F7"/>
                </a:highlight>
                <a:latin typeface="Roboto Mono"/>
                <a:ea typeface="Roboto Mono"/>
                <a:cs typeface="Roboto Mono"/>
                <a:sym typeface="Roboto Mono"/>
              </a:rPr>
              <a:t>"</a:t>
            </a:r>
            <a:r>
              <a:rPr lang="en" sz="1900">
                <a:solidFill>
                  <a:srgbClr val="172B4D"/>
                </a:solidFill>
                <a:highlight>
                  <a:srgbClr val="F4F5F7"/>
                </a:highlight>
                <a:latin typeface="Roboto Mono"/>
                <a:ea typeface="Roboto Mono"/>
                <a:cs typeface="Roboto Mono"/>
                <a:sym typeface="Roboto Mono"/>
              </a:rPr>
              <a:t>&gt;a data bootcamp&lt;/</a:t>
            </a:r>
            <a:r>
              <a:rPr lang="en" sz="1900">
                <a:solidFill>
                  <a:srgbClr val="000080"/>
                </a:solidFill>
                <a:highlight>
                  <a:srgbClr val="F4F5F7"/>
                </a:highlight>
                <a:latin typeface="Roboto Mono"/>
                <a:ea typeface="Roboto Mono"/>
                <a:cs typeface="Roboto Mono"/>
                <a:sym typeface="Roboto Mono"/>
              </a:rPr>
              <a:t>a</a:t>
            </a:r>
            <a:r>
              <a:rPr lang="en" sz="1900">
                <a:solidFill>
                  <a:srgbClr val="172B4D"/>
                </a:solidFill>
                <a:highlight>
                  <a:srgbClr val="F4F5F7"/>
                </a:highlight>
                <a:latin typeface="Roboto Mono"/>
                <a:ea typeface="Roboto Mono"/>
                <a:cs typeface="Roboto Mono"/>
                <a:sym typeface="Roboto Mono"/>
              </a:rPr>
              <a:t>&gt;</a:t>
            </a:r>
            <a:endParaRPr sz="1900">
              <a:solidFill>
                <a:srgbClr val="172B4D"/>
              </a:solidFill>
              <a:highlight>
                <a:srgbClr val="F4F5F7"/>
              </a:highlight>
              <a:latin typeface="Roboto Mono"/>
              <a:ea typeface="Roboto Mono"/>
              <a:cs typeface="Roboto Mono"/>
              <a:sym typeface="Roboto Mon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0" name="Shape 230"/>
        <p:cNvGrpSpPr/>
        <p:nvPr/>
      </p:nvGrpSpPr>
      <p:grpSpPr>
        <a:xfrm>
          <a:off x="0" y="0"/>
          <a:ext cx="0" cy="0"/>
          <a:chOff x="0" y="0"/>
          <a:chExt cx="0" cy="0"/>
        </a:xfrm>
      </p:grpSpPr>
      <p:sp>
        <p:nvSpPr>
          <p:cNvPr id="231" name="Google Shape;231;p34"/>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Attributes you need to know </a:t>
            </a:r>
            <a:endParaRPr sz="2100">
              <a:latin typeface="Comic Sans MS"/>
              <a:ea typeface="Comic Sans MS"/>
              <a:cs typeface="Comic Sans MS"/>
              <a:sym typeface="Comic Sans MS"/>
            </a:endParaRPr>
          </a:p>
        </p:txBody>
      </p:sp>
      <p:sp>
        <p:nvSpPr>
          <p:cNvPr id="232" name="Google Shape;232;p34"/>
          <p:cNvSpPr txBox="1"/>
          <p:nvPr/>
        </p:nvSpPr>
        <p:spPr>
          <a:xfrm>
            <a:off x="558875" y="1169450"/>
            <a:ext cx="8072400" cy="3415200"/>
          </a:xfrm>
          <a:prstGeom prst="rect">
            <a:avLst/>
          </a:prstGeom>
          <a:noFill/>
          <a:ln>
            <a:noFill/>
          </a:ln>
        </p:spPr>
        <p:txBody>
          <a:bodyPr anchorCtr="0" anchor="t" bIns="91425" lIns="91425" spcFirstLastPara="1" rIns="91425" wrap="square" tIns="91425">
            <a:noAutofit/>
          </a:bodyPr>
          <a:lstStyle/>
          <a:p>
            <a:pPr indent="-327025" lvl="0" marL="457200" rtl="0" algn="l">
              <a:lnSpc>
                <a:spcPct val="100000"/>
              </a:lnSpc>
              <a:spcBef>
                <a:spcPts val="1800"/>
              </a:spcBef>
              <a:spcAft>
                <a:spcPts val="0"/>
              </a:spcAft>
              <a:buClr>
                <a:srgbClr val="172B4D"/>
              </a:buClr>
              <a:buSzPts val="1550"/>
              <a:buFont typeface="Roboto"/>
              <a:buChar char="●"/>
            </a:pPr>
            <a:r>
              <a:rPr lang="en" sz="1550">
                <a:solidFill>
                  <a:srgbClr val="172B4D"/>
                </a:solidFill>
                <a:highlight>
                  <a:srgbClr val="FFFFFF"/>
                </a:highlight>
                <a:latin typeface="Roboto"/>
                <a:ea typeface="Roboto"/>
                <a:cs typeface="Roboto"/>
                <a:sym typeface="Roboto"/>
              </a:rPr>
              <a:t>The </a:t>
            </a:r>
            <a:r>
              <a:rPr b="1" lang="en" sz="1550">
                <a:solidFill>
                  <a:srgbClr val="172B4D"/>
                </a:solidFill>
                <a:highlight>
                  <a:srgbClr val="FFFFFF"/>
                </a:highlight>
                <a:latin typeface="Roboto"/>
                <a:ea typeface="Roboto"/>
                <a:cs typeface="Roboto"/>
                <a:sym typeface="Roboto"/>
              </a:rPr>
              <a:t>id</a:t>
            </a:r>
            <a:r>
              <a:rPr lang="en" sz="1550">
                <a:solidFill>
                  <a:srgbClr val="172B4D"/>
                </a:solidFill>
                <a:highlight>
                  <a:srgbClr val="FFFFFF"/>
                </a:highlight>
                <a:latin typeface="Roboto"/>
                <a:ea typeface="Roboto"/>
                <a:cs typeface="Roboto"/>
                <a:sym typeface="Roboto"/>
              </a:rPr>
              <a:t> attribute: </a:t>
            </a:r>
            <a:r>
              <a:rPr lang="en" sz="1350">
                <a:solidFill>
                  <a:srgbClr val="172B4D"/>
                </a:solidFill>
                <a:highlight>
                  <a:srgbClr val="FFFFFF"/>
                </a:highlight>
                <a:latin typeface="Roboto"/>
                <a:ea typeface="Roboto"/>
                <a:cs typeface="Roboto"/>
                <a:sym typeface="Roboto"/>
              </a:rPr>
              <a:t>unless the creator of the site has broken basic conventions, id's are unique. That makes them the best attributes for locating data in a site. If you discover that the piece of information you're trying to collect is an element that has an id, your job will be SO EASY. Bad news though: that doesn't happen often.</a:t>
            </a:r>
            <a:endParaRPr sz="1350">
              <a:solidFill>
                <a:srgbClr val="172B4D"/>
              </a:solidFill>
              <a:highlight>
                <a:srgbClr val="FFFFFF"/>
              </a:highlight>
              <a:latin typeface="Roboto"/>
              <a:ea typeface="Roboto"/>
              <a:cs typeface="Roboto"/>
              <a:sym typeface="Roboto"/>
            </a:endParaRPr>
          </a:p>
          <a:p>
            <a:pPr indent="0" lvl="0" marL="0" rtl="0" algn="l">
              <a:lnSpc>
                <a:spcPct val="100000"/>
              </a:lnSpc>
              <a:spcBef>
                <a:spcPts val="600"/>
              </a:spcBef>
              <a:spcAft>
                <a:spcPts val="0"/>
              </a:spcAft>
              <a:buNone/>
            </a:pPr>
            <a:r>
              <a:t/>
            </a:r>
            <a:endParaRPr sz="1450">
              <a:solidFill>
                <a:srgbClr val="172B4D"/>
              </a:solidFill>
              <a:highlight>
                <a:srgbClr val="FFFFFF"/>
              </a:highlight>
              <a:latin typeface="Roboto"/>
              <a:ea typeface="Roboto"/>
              <a:cs typeface="Roboto"/>
              <a:sym typeface="Roboto"/>
            </a:endParaRPr>
          </a:p>
          <a:p>
            <a:pPr indent="-295275" lvl="0" marL="457200" rtl="0" algn="l">
              <a:lnSpc>
                <a:spcPct val="100000"/>
              </a:lnSpc>
              <a:spcBef>
                <a:spcPts val="600"/>
              </a:spcBef>
              <a:spcAft>
                <a:spcPts val="0"/>
              </a:spcAft>
              <a:buClr>
                <a:srgbClr val="172B4D"/>
              </a:buClr>
              <a:buSzPts val="1050"/>
              <a:buFont typeface="Roboto"/>
              <a:buChar char="●"/>
            </a:pPr>
            <a:r>
              <a:rPr lang="en" sz="1550">
                <a:solidFill>
                  <a:srgbClr val="172B4D"/>
                </a:solidFill>
                <a:highlight>
                  <a:srgbClr val="FFFFFF"/>
                </a:highlight>
                <a:latin typeface="Roboto"/>
                <a:ea typeface="Roboto"/>
                <a:cs typeface="Roboto"/>
                <a:sym typeface="Roboto"/>
              </a:rPr>
              <a:t>The </a:t>
            </a:r>
            <a:r>
              <a:rPr b="1" lang="en" sz="1550">
                <a:solidFill>
                  <a:srgbClr val="172B4D"/>
                </a:solidFill>
                <a:highlight>
                  <a:srgbClr val="FFFFFF"/>
                </a:highlight>
                <a:latin typeface="Roboto"/>
                <a:ea typeface="Roboto"/>
                <a:cs typeface="Roboto"/>
                <a:sym typeface="Roboto"/>
              </a:rPr>
              <a:t>class</a:t>
            </a:r>
            <a:r>
              <a:rPr lang="en" sz="1550">
                <a:solidFill>
                  <a:srgbClr val="172B4D"/>
                </a:solidFill>
                <a:highlight>
                  <a:srgbClr val="FFFFFF"/>
                </a:highlight>
                <a:latin typeface="Roboto"/>
                <a:ea typeface="Roboto"/>
                <a:cs typeface="Roboto"/>
                <a:sym typeface="Roboto"/>
              </a:rPr>
              <a:t> attribute: </a:t>
            </a:r>
            <a:r>
              <a:rPr lang="en" sz="1350">
                <a:solidFill>
                  <a:srgbClr val="172B4D"/>
                </a:solidFill>
                <a:highlight>
                  <a:srgbClr val="FFFFFF"/>
                </a:highlight>
                <a:latin typeface="Roboto"/>
                <a:ea typeface="Roboto"/>
                <a:cs typeface="Roboto"/>
                <a:sym typeface="Roboto"/>
              </a:rPr>
              <a:t>it's often used to give style to multiple elements. For example, go to </a:t>
            </a:r>
            <a:r>
              <a:rPr lang="en" sz="1350">
                <a:solidFill>
                  <a:srgbClr val="0052CC"/>
                </a:solidFill>
                <a:highlight>
                  <a:srgbClr val="FFFFFF"/>
                </a:highlight>
                <a:uFill>
                  <a:noFill/>
                </a:uFill>
                <a:latin typeface="Roboto"/>
                <a:ea typeface="Roboto"/>
                <a:cs typeface="Roboto"/>
                <a:sym typeface="Roboto"/>
                <a:hlinkClick r:id="rId4">
                  <a:extLst>
                    <a:ext uri="{A12FA001-AC4F-418D-AE19-62706E023703}">
                      <ahyp:hlinkClr val="tx"/>
                    </a:ext>
                  </a:extLst>
                </a:hlinkClick>
              </a:rPr>
              <a:t>https://xkcd.com/</a:t>
            </a:r>
            <a:r>
              <a:rPr lang="en" sz="1350">
                <a:solidFill>
                  <a:srgbClr val="172B4D"/>
                </a:solidFill>
                <a:highlight>
                  <a:srgbClr val="FFFFFF"/>
                </a:highlight>
                <a:latin typeface="Roboto"/>
                <a:ea typeface="Roboto"/>
                <a:cs typeface="Roboto"/>
                <a:sym typeface="Roboto"/>
              </a:rPr>
              <a:t>. Notice how there are elements like "boxes" or "buttons" that are styled similarly in a site. Instead of defining the style for each one of these elements, the style for all the "boxes" might be defined in a different script (a CSS document), and it just points to all elements with </a:t>
            </a:r>
            <a:r>
              <a:rPr lang="en" sz="1200">
                <a:solidFill>
                  <a:srgbClr val="172B4D"/>
                </a:solidFill>
                <a:highlight>
                  <a:srgbClr val="F4F5F7"/>
                </a:highlight>
                <a:latin typeface="Roboto Mono"/>
                <a:ea typeface="Roboto Mono"/>
                <a:cs typeface="Roboto Mono"/>
                <a:sym typeface="Roboto Mono"/>
              </a:rPr>
              <a:t>class = "box"</a:t>
            </a:r>
            <a:r>
              <a:rPr lang="en" sz="1350">
                <a:solidFill>
                  <a:srgbClr val="172B4D"/>
                </a:solidFill>
                <a:highlight>
                  <a:srgbClr val="FFFFFF"/>
                </a:highlight>
                <a:latin typeface="Roboto"/>
                <a:ea typeface="Roboto"/>
                <a:cs typeface="Roboto"/>
                <a:sym typeface="Roboto"/>
              </a:rPr>
              <a:t>. This is often a useful way to locate content inside of an HTML script.</a:t>
            </a:r>
            <a:endParaRPr sz="1350">
              <a:solidFill>
                <a:srgbClr val="172B4D"/>
              </a:solidFill>
              <a:highlight>
                <a:srgbClr val="FFFFFF"/>
              </a:highlight>
              <a:latin typeface="Roboto"/>
              <a:ea typeface="Roboto"/>
              <a:cs typeface="Roboto"/>
              <a:sym typeface="Roboto"/>
            </a:endParaRPr>
          </a:p>
          <a:p>
            <a:pPr indent="0" lvl="0" marL="76200" marR="76200" rtl="0" algn="l">
              <a:lnSpc>
                <a:spcPct val="115000"/>
              </a:lnSpc>
              <a:spcBef>
                <a:spcPts val="0"/>
              </a:spcBef>
              <a:spcAft>
                <a:spcPts val="0"/>
              </a:spcAft>
              <a:buNone/>
            </a:pPr>
            <a:r>
              <a:t/>
            </a:r>
            <a:endParaRPr sz="2400">
              <a:solidFill>
                <a:srgbClr val="172B4D"/>
              </a:solidFill>
              <a:highlight>
                <a:srgbClr val="F4F5F7"/>
              </a:highlight>
              <a:latin typeface="Roboto Mono"/>
              <a:ea typeface="Roboto Mono"/>
              <a:cs typeface="Roboto Mono"/>
              <a:sym typeface="Roboto Mon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6" name="Shape 236"/>
        <p:cNvGrpSpPr/>
        <p:nvPr/>
      </p:nvGrpSpPr>
      <p:grpSpPr>
        <a:xfrm>
          <a:off x="0" y="0"/>
          <a:ext cx="0" cy="0"/>
          <a:chOff x="0" y="0"/>
          <a:chExt cx="0" cy="0"/>
        </a:xfrm>
      </p:grpSpPr>
      <p:pic>
        <p:nvPicPr>
          <p:cNvPr id="237" name="Google Shape;237;p35"/>
          <p:cNvPicPr preferRelativeResize="0"/>
          <p:nvPr/>
        </p:nvPicPr>
        <p:blipFill>
          <a:blip r:embed="rId4">
            <a:alphaModFix/>
          </a:blip>
          <a:stretch>
            <a:fillRect/>
          </a:stretch>
        </p:blipFill>
        <p:spPr>
          <a:xfrm>
            <a:off x="2218250" y="351875"/>
            <a:ext cx="4239575" cy="4333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Google Shape;242;p36"/>
          <p:cNvSpPr txBox="1"/>
          <p:nvPr/>
        </p:nvSpPr>
        <p:spPr>
          <a:xfrm>
            <a:off x="1583400" y="1148750"/>
            <a:ext cx="2587200" cy="64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Comfortaa"/>
                <a:ea typeface="Comfortaa"/>
                <a:cs typeface="Comfortaa"/>
                <a:sym typeface="Comfortaa"/>
                <a:hlinkClick r:id="rId4"/>
              </a:rPr>
              <a:t>The dormouse’s story </a:t>
            </a:r>
            <a:endParaRPr>
              <a:latin typeface="Comfortaa"/>
              <a:ea typeface="Comfortaa"/>
              <a:cs typeface="Comfortaa"/>
              <a:sym typeface="Comforta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6" name="Shape 246"/>
        <p:cNvGrpSpPr/>
        <p:nvPr/>
      </p:nvGrpSpPr>
      <p:grpSpPr>
        <a:xfrm>
          <a:off x="0" y="0"/>
          <a:ext cx="0" cy="0"/>
          <a:chOff x="0" y="0"/>
          <a:chExt cx="0" cy="0"/>
        </a:xfrm>
      </p:grpSpPr>
      <p:sp>
        <p:nvSpPr>
          <p:cNvPr id="247" name="Google Shape;247;p37"/>
          <p:cNvSpPr txBox="1"/>
          <p:nvPr/>
        </p:nvSpPr>
        <p:spPr>
          <a:xfrm>
            <a:off x="1583400" y="1148750"/>
            <a:ext cx="2587200" cy="64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Comfortaa"/>
                <a:ea typeface="Comfortaa"/>
                <a:cs typeface="Comfortaa"/>
                <a:sym typeface="Comfortaa"/>
                <a:hlinkClick r:id="rId4"/>
              </a:rPr>
              <a:t>Wikipedia - languages</a:t>
            </a:r>
            <a:endParaRPr>
              <a:latin typeface="Comfortaa"/>
              <a:ea typeface="Comfortaa"/>
              <a:cs typeface="Comfortaa"/>
              <a:sym typeface="Comforta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pic>
        <p:nvPicPr>
          <p:cNvPr id="252" name="Google Shape;252;p38"/>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253" name="Google Shape;253;p38"/>
          <p:cNvPicPr preferRelativeResize="0"/>
          <p:nvPr/>
        </p:nvPicPr>
        <p:blipFill>
          <a:blip r:embed="rId4">
            <a:alphaModFix/>
          </a:blip>
          <a:stretch>
            <a:fillRect/>
          </a:stretch>
        </p:blipFill>
        <p:spPr>
          <a:xfrm>
            <a:off x="-75" y="50"/>
            <a:ext cx="9144000" cy="5143500"/>
          </a:xfrm>
          <a:prstGeom prst="rect">
            <a:avLst/>
          </a:prstGeom>
          <a:noFill/>
          <a:ln>
            <a:noFill/>
          </a:ln>
        </p:spPr>
      </p:pic>
      <p:sp>
        <p:nvSpPr>
          <p:cNvPr id="254" name="Google Shape;254;p38"/>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8"/>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‘Hump day’ Wednesday</a:t>
            </a:r>
            <a:endParaRPr b="1" i="1" sz="2500">
              <a:solidFill>
                <a:srgbClr val="FFFFFF"/>
              </a:solidFill>
              <a:latin typeface="Work Sans"/>
              <a:ea typeface="Work Sans"/>
              <a:cs typeface="Work Sans"/>
              <a:sym typeface="Work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9" name="Shape 259"/>
        <p:cNvGrpSpPr/>
        <p:nvPr/>
      </p:nvGrpSpPr>
      <p:grpSpPr>
        <a:xfrm>
          <a:off x="0" y="0"/>
          <a:ext cx="0" cy="0"/>
          <a:chOff x="0" y="0"/>
          <a:chExt cx="0" cy="0"/>
        </a:xfrm>
      </p:grpSpPr>
      <p:sp>
        <p:nvSpPr>
          <p:cNvPr id="260" name="Google Shape;260;p39"/>
          <p:cNvSpPr/>
          <p:nvPr/>
        </p:nvSpPr>
        <p:spPr>
          <a:xfrm>
            <a:off x="3042950" y="334875"/>
            <a:ext cx="3058200" cy="4473600"/>
          </a:xfrm>
          <a:prstGeom prst="rect">
            <a:avLst/>
          </a:prstGeom>
          <a:solidFill>
            <a:srgbClr val="B4A7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9"/>
          <p:cNvSpPr txBox="1"/>
          <p:nvPr/>
        </p:nvSpPr>
        <p:spPr>
          <a:xfrm>
            <a:off x="3206425"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p:txBody>
      </p:sp>
      <p:pic>
        <p:nvPicPr>
          <p:cNvPr id="262" name="Google Shape;262;p39"/>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263" name="Google Shape;263;p39"/>
          <p:cNvSpPr txBox="1"/>
          <p:nvPr/>
        </p:nvSpPr>
        <p:spPr>
          <a:xfrm>
            <a:off x="6101150"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Lab Session</a:t>
            </a:r>
            <a:endParaRPr b="1" sz="1500">
              <a:latin typeface="Montserrat"/>
              <a:ea typeface="Montserrat"/>
              <a:cs typeface="Montserrat"/>
              <a:sym typeface="Montserrat"/>
            </a:endParaRPr>
          </a:p>
        </p:txBody>
      </p:sp>
      <p:pic>
        <p:nvPicPr>
          <p:cNvPr id="264" name="Google Shape;264;p39"/>
          <p:cNvPicPr preferRelativeResize="0"/>
          <p:nvPr/>
        </p:nvPicPr>
        <p:blipFill rotWithShape="1">
          <a:blip r:embed="rId5">
            <a:alphaModFix/>
          </a:blip>
          <a:srcRect b="0" l="15025" r="15025" t="0"/>
          <a:stretch/>
        </p:blipFill>
        <p:spPr>
          <a:xfrm>
            <a:off x="6967975" y="476950"/>
            <a:ext cx="997539" cy="949625"/>
          </a:xfrm>
          <a:prstGeom prst="rect">
            <a:avLst/>
          </a:prstGeom>
          <a:noFill/>
          <a:ln>
            <a:noFill/>
          </a:ln>
        </p:spPr>
      </p:pic>
      <p:sp>
        <p:nvSpPr>
          <p:cNvPr id="265" name="Google Shape;265;p39"/>
          <p:cNvSpPr txBox="1"/>
          <p:nvPr/>
        </p:nvSpPr>
        <p:spPr>
          <a:xfrm>
            <a:off x="311700" y="1461288"/>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session</a:t>
            </a:r>
            <a:endParaRPr b="1" sz="1500">
              <a:latin typeface="Montserrat"/>
              <a:ea typeface="Montserrat"/>
              <a:cs typeface="Montserrat"/>
              <a:sym typeface="Montserrat"/>
            </a:endParaRPr>
          </a:p>
        </p:txBody>
      </p:sp>
      <p:sp>
        <p:nvSpPr>
          <p:cNvPr id="266" name="Google Shape;266;p39"/>
          <p:cNvSpPr txBox="1"/>
          <p:nvPr/>
        </p:nvSpPr>
        <p:spPr>
          <a:xfrm>
            <a:off x="518700" y="1977775"/>
            <a:ext cx="2415600" cy="2607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Fresh Brain Lab time -10:30</a:t>
            </a:r>
            <a:endParaRPr b="1" sz="1100">
              <a:solidFill>
                <a:srgbClr val="222222"/>
              </a:solidFill>
              <a:latin typeface="Montserrat"/>
              <a:ea typeface="Montserrat"/>
              <a:cs typeface="Montserrat"/>
              <a:sym typeface="Montserrat"/>
            </a:endParaRPr>
          </a:p>
          <a:p>
            <a:pPr indent="-298450" lvl="0" marL="457200" rtl="0" algn="l">
              <a:lnSpc>
                <a:spcPct val="150000"/>
              </a:lnSpc>
              <a:spcBef>
                <a:spcPts val="0"/>
              </a:spcBef>
              <a:spcAft>
                <a:spcPts val="0"/>
              </a:spcAft>
              <a:buClr>
                <a:srgbClr val="222222"/>
              </a:buClr>
              <a:buSzPts val="1100"/>
              <a:buFont typeface="Montserrat"/>
              <a:buChar char="-"/>
            </a:pPr>
            <a:r>
              <a:rPr b="1" lang="en" sz="1100">
                <a:solidFill>
                  <a:srgbClr val="222222"/>
                </a:solidFill>
                <a:latin typeface="Montserrat"/>
                <a:ea typeface="Montserrat"/>
                <a:cs typeface="Montserrat"/>
                <a:sym typeface="Montserrat"/>
              </a:rPr>
              <a:t>Finish working on web scraping labs from Tues</a:t>
            </a:r>
            <a:endParaRPr sz="1200">
              <a:solidFill>
                <a:srgbClr val="24292E"/>
              </a:solidFill>
              <a:highlight>
                <a:schemeClr val="lt1"/>
              </a:highlight>
            </a:endParaRPr>
          </a:p>
          <a:p>
            <a:pPr indent="0" lvl="0" marL="0" rtl="0" algn="l">
              <a:lnSpc>
                <a:spcPct val="150000"/>
              </a:lnSpc>
              <a:spcBef>
                <a:spcPts val="0"/>
              </a:spcBef>
              <a:spcAft>
                <a:spcPts val="0"/>
              </a:spcAft>
              <a:buNone/>
            </a:pPr>
            <a:r>
              <a:rPr b="1" lang="en" sz="1100">
                <a:solidFill>
                  <a:srgbClr val="24292E"/>
                </a:solidFill>
                <a:highlight>
                  <a:schemeClr val="lt1"/>
                </a:highlight>
                <a:latin typeface="Montserrat"/>
                <a:ea typeface="Montserrat"/>
                <a:cs typeface="Montserrat"/>
                <a:sym typeface="Montserrat"/>
              </a:rPr>
              <a:t>Web scraping extended - multiple pages</a:t>
            </a:r>
            <a:endParaRPr b="1" sz="11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4292E"/>
                </a:solidFill>
                <a:highlight>
                  <a:schemeClr val="lt1"/>
                </a:highlight>
                <a:latin typeface="Montserrat"/>
                <a:ea typeface="Montserrat"/>
                <a:cs typeface="Montserrat"/>
                <a:sym typeface="Montserrat"/>
              </a:rPr>
              <a:t>Project definition &amp; data assessment</a:t>
            </a:r>
            <a:endParaRPr b="1" sz="11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4292E"/>
                </a:solidFill>
                <a:highlight>
                  <a:schemeClr val="lt1"/>
                </a:highlight>
                <a:latin typeface="Montserrat"/>
                <a:ea typeface="Montserrat"/>
                <a:cs typeface="Montserrat"/>
                <a:sym typeface="Montserrat"/>
              </a:rPr>
              <a:t>Intro to APIs 8.04.2, 3</a:t>
            </a:r>
            <a:endParaRPr b="1" sz="11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200">
                <a:solidFill>
                  <a:srgbClr val="24292E"/>
                </a:solidFill>
                <a:highlight>
                  <a:schemeClr val="lt1"/>
                </a:highlight>
              </a:rPr>
              <a:t>Lunch 12:50 - 14:00</a:t>
            </a:r>
            <a:endParaRPr b="1" sz="1200">
              <a:solidFill>
                <a:srgbClr val="24292E"/>
              </a:solidFill>
              <a:highlight>
                <a:schemeClr val="lt1"/>
              </a:highligh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pic>
        <p:nvPicPr>
          <p:cNvPr id="267" name="Google Shape;267;p39"/>
          <p:cNvPicPr preferRelativeResize="0"/>
          <p:nvPr/>
        </p:nvPicPr>
        <p:blipFill rotWithShape="1">
          <a:blip r:embed="rId6">
            <a:alphaModFix/>
          </a:blip>
          <a:srcRect b="0" l="14985" r="14985" t="0"/>
          <a:stretch/>
        </p:blipFill>
        <p:spPr>
          <a:xfrm>
            <a:off x="1291325" y="514000"/>
            <a:ext cx="919680" cy="875520"/>
          </a:xfrm>
          <a:prstGeom prst="rect">
            <a:avLst/>
          </a:prstGeom>
          <a:noFill/>
          <a:ln>
            <a:noFill/>
          </a:ln>
        </p:spPr>
      </p:pic>
      <p:sp>
        <p:nvSpPr>
          <p:cNvPr id="268" name="Google Shape;268;p39"/>
          <p:cNvSpPr txBox="1"/>
          <p:nvPr/>
        </p:nvSpPr>
        <p:spPr>
          <a:xfrm>
            <a:off x="6209875" y="1977775"/>
            <a:ext cx="2541000" cy="275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000">
                <a:solidFill>
                  <a:srgbClr val="222222"/>
                </a:solidFill>
                <a:latin typeface="Montserrat"/>
                <a:ea typeface="Montserrat"/>
                <a:cs typeface="Montserrat"/>
                <a:sym typeface="Montserrat"/>
              </a:rPr>
              <a:t>-</a:t>
            </a:r>
            <a:r>
              <a:rPr b="1" lang="en" sz="1100">
                <a:solidFill>
                  <a:srgbClr val="222222"/>
                </a:solidFill>
                <a:latin typeface="Montserrat"/>
                <a:ea typeface="Montserrat"/>
                <a:cs typeface="Montserrat"/>
                <a:sym typeface="Montserrat"/>
              </a:rPr>
              <a:t>&gt;TA assisted Labs from 16:15-</a:t>
            </a:r>
            <a:endParaRPr b="1" sz="1200">
              <a:solidFill>
                <a:srgbClr val="434343"/>
              </a:solidFill>
              <a:highlight>
                <a:srgbClr val="FFFFFF"/>
              </a:highlight>
            </a:endParaRPr>
          </a:p>
          <a:p>
            <a:pPr indent="0" lvl="0" marL="0" rtl="0" algn="l">
              <a:lnSpc>
                <a:spcPct val="125000"/>
              </a:lnSpc>
              <a:spcBef>
                <a:spcPts val="1800"/>
              </a:spcBef>
              <a:spcAft>
                <a:spcPts val="0"/>
              </a:spcAft>
              <a:buClr>
                <a:schemeClr val="dk1"/>
              </a:buClr>
              <a:buSzPts val="1100"/>
              <a:buFont typeface="Arial"/>
              <a:buNone/>
            </a:pPr>
            <a:r>
              <a:rPr b="1" lang="en" sz="1100">
                <a:solidFill>
                  <a:srgbClr val="24292E"/>
                </a:solidFill>
                <a:highlight>
                  <a:schemeClr val="lt1"/>
                </a:highlight>
                <a:latin typeface="Montserrat"/>
                <a:ea typeface="Montserrat"/>
                <a:cs typeface="Montserrat"/>
                <a:sym typeface="Montserrat"/>
              </a:rPr>
              <a:t>8.02 Web Scraping extended </a:t>
            </a:r>
            <a:endParaRPr b="1" sz="1100">
              <a:solidFill>
                <a:srgbClr val="24292E"/>
              </a:solidFill>
              <a:highlight>
                <a:schemeClr val="lt1"/>
              </a:highlight>
              <a:latin typeface="Montserrat"/>
              <a:ea typeface="Montserrat"/>
              <a:cs typeface="Montserrat"/>
              <a:sym typeface="Montserrat"/>
            </a:endParaRPr>
          </a:p>
          <a:p>
            <a:pPr indent="0" lvl="0" marL="0" rtl="0" algn="l">
              <a:lnSpc>
                <a:spcPct val="125000"/>
              </a:lnSpc>
              <a:spcBef>
                <a:spcPts val="1800"/>
              </a:spcBef>
              <a:spcAft>
                <a:spcPts val="0"/>
              </a:spcAft>
              <a:buClr>
                <a:schemeClr val="dk1"/>
              </a:buClr>
              <a:buSzPts val="1100"/>
              <a:buFont typeface="Arial"/>
              <a:buNone/>
            </a:pPr>
            <a:r>
              <a:rPr b="1" lang="en" sz="1100">
                <a:solidFill>
                  <a:srgbClr val="24292E"/>
                </a:solidFill>
                <a:highlight>
                  <a:schemeClr val="lt1"/>
                </a:highlight>
                <a:latin typeface="Montserrat"/>
                <a:ea typeface="Montserrat"/>
                <a:cs typeface="Montserrat"/>
                <a:sym typeface="Montserrat"/>
              </a:rPr>
              <a:t>8.03 Intro to APIs - optional</a:t>
            </a:r>
            <a:endParaRPr b="1" sz="1100">
              <a:solidFill>
                <a:srgbClr val="24292E"/>
              </a:solidFill>
              <a:highlight>
                <a:schemeClr val="lt1"/>
              </a:highlight>
              <a:latin typeface="Montserrat"/>
              <a:ea typeface="Montserrat"/>
              <a:cs typeface="Montserrat"/>
              <a:sym typeface="Montserrat"/>
            </a:endParaRPr>
          </a:p>
          <a:p>
            <a:pPr indent="0" lvl="0" marL="0" rtl="0" algn="l">
              <a:lnSpc>
                <a:spcPct val="125000"/>
              </a:lnSpc>
              <a:spcBef>
                <a:spcPts val="1800"/>
              </a:spcBef>
              <a:spcAft>
                <a:spcPts val="0"/>
              </a:spcAft>
              <a:buClr>
                <a:schemeClr val="dk1"/>
              </a:buClr>
              <a:buSzPts val="1100"/>
              <a:buFont typeface="Arial"/>
              <a:buNone/>
            </a:pPr>
            <a:r>
              <a:rPr b="1" lang="en" sz="1100">
                <a:solidFill>
                  <a:srgbClr val="24292E"/>
                </a:solidFill>
                <a:highlight>
                  <a:schemeClr val="lt1"/>
                </a:highlight>
                <a:latin typeface="Montserrat"/>
                <a:ea typeface="Montserrat"/>
                <a:cs typeface="Montserrat"/>
                <a:sym typeface="Montserrat"/>
              </a:rPr>
              <a:t>(</a:t>
            </a:r>
            <a:r>
              <a:rPr lang="en" sz="1100">
                <a:solidFill>
                  <a:srgbClr val="24292E"/>
                </a:solidFill>
                <a:highlight>
                  <a:schemeClr val="lt1"/>
                </a:highlight>
                <a:latin typeface="Montserrat"/>
                <a:ea typeface="Montserrat"/>
                <a:cs typeface="Montserrat"/>
                <a:sym typeface="Montserrat"/>
              </a:rPr>
              <a:t>Both are inside respective lesson unit in Day 2 of student portal) </a:t>
            </a:r>
            <a:endParaRPr sz="1100">
              <a:solidFill>
                <a:srgbClr val="24292E"/>
              </a:solidFill>
              <a:highlight>
                <a:schemeClr val="lt1"/>
              </a:highlight>
              <a:latin typeface="Montserrat"/>
              <a:ea typeface="Montserrat"/>
              <a:cs typeface="Montserrat"/>
              <a:sym typeface="Montserrat"/>
            </a:endParaRPr>
          </a:p>
          <a:p>
            <a:pPr indent="0" lvl="0" marL="0" rtl="0" algn="l">
              <a:lnSpc>
                <a:spcPct val="125000"/>
              </a:lnSpc>
              <a:spcBef>
                <a:spcPts val="1800"/>
              </a:spcBef>
              <a:spcAft>
                <a:spcPts val="0"/>
              </a:spcAft>
              <a:buNone/>
            </a:pPr>
            <a:r>
              <a:rPr b="1" lang="en" sz="1100">
                <a:solidFill>
                  <a:srgbClr val="24292E"/>
                </a:solidFill>
                <a:highlight>
                  <a:srgbClr val="FFFFFF"/>
                </a:highlight>
                <a:latin typeface="Montserrat"/>
                <a:ea typeface="Montserrat"/>
                <a:cs typeface="Montserrat"/>
                <a:sym typeface="Montserrat"/>
              </a:rPr>
              <a:t>[LAB] Advanced Web Scraping - optional </a:t>
            </a:r>
            <a:r>
              <a:rPr lang="en" sz="1100">
                <a:solidFill>
                  <a:srgbClr val="24292E"/>
                </a:solidFill>
                <a:highlight>
                  <a:srgbClr val="FFFFFF"/>
                </a:highlight>
                <a:latin typeface="Montserrat"/>
                <a:ea typeface="Montserrat"/>
                <a:cs typeface="Montserrat"/>
                <a:sym typeface="Montserrat"/>
              </a:rPr>
              <a:t>see student portal</a:t>
            </a:r>
            <a:endParaRPr sz="1100">
              <a:solidFill>
                <a:srgbClr val="24292E"/>
              </a:solidFill>
              <a:highlight>
                <a:srgbClr val="FFFFFF"/>
              </a:highlight>
              <a:latin typeface="Montserrat"/>
              <a:ea typeface="Montserrat"/>
              <a:cs typeface="Montserrat"/>
              <a:sym typeface="Montserrat"/>
            </a:endParaRPr>
          </a:p>
          <a:p>
            <a:pPr indent="0" lvl="0" marL="0" rtl="0" algn="l">
              <a:lnSpc>
                <a:spcPct val="150000"/>
              </a:lnSpc>
              <a:spcBef>
                <a:spcPts val="120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000">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000">
              <a:latin typeface="Montserrat"/>
              <a:ea typeface="Montserrat"/>
              <a:cs typeface="Montserrat"/>
              <a:sym typeface="Montserrat"/>
            </a:endParaRPr>
          </a:p>
        </p:txBody>
      </p:sp>
      <p:sp>
        <p:nvSpPr>
          <p:cNvPr id="269" name="Google Shape;269;p39"/>
          <p:cNvSpPr txBox="1"/>
          <p:nvPr/>
        </p:nvSpPr>
        <p:spPr>
          <a:xfrm>
            <a:off x="3206425" y="1873175"/>
            <a:ext cx="2694900" cy="2863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Finish lecture - skyscanner API </a:t>
            </a:r>
            <a:endParaRPr b="1" sz="11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3:15 </a:t>
            </a:r>
            <a:r>
              <a:rPr b="1" lang="en" sz="1100">
                <a:solidFill>
                  <a:srgbClr val="222222"/>
                </a:solidFill>
                <a:latin typeface="Montserrat"/>
                <a:ea typeface="Montserrat"/>
                <a:cs typeface="Montserrat"/>
                <a:sym typeface="Montserrat"/>
              </a:rPr>
              <a:t>Mapping using Folium with Brecht </a:t>
            </a:r>
            <a:endParaRPr b="1" sz="11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100">
                <a:solidFill>
                  <a:srgbClr val="24292E"/>
                </a:solidFill>
                <a:latin typeface="Montserrat"/>
                <a:ea typeface="Montserrat"/>
                <a:cs typeface="Montserrat"/>
                <a:sym typeface="Montserrat"/>
              </a:rPr>
              <a:t>Defining your final project &amp; MVP as a brief - due PM friday</a:t>
            </a:r>
            <a:endParaRPr b="1" sz="11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100">
                <a:solidFill>
                  <a:srgbClr val="24292E"/>
                </a:solidFill>
                <a:latin typeface="Montserrat"/>
                <a:ea typeface="Montserrat"/>
                <a:cs typeface="Montserrat"/>
                <a:sym typeface="Montserrat"/>
              </a:rPr>
              <a:t>Activity 8.04.3 - skyscanner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000">
                <a:solidFill>
                  <a:srgbClr val="222222"/>
                </a:solidFill>
                <a:latin typeface="Montserrat"/>
                <a:ea typeface="Montserrat"/>
                <a:cs typeface="Montserrat"/>
                <a:sym typeface="Montserrat"/>
              </a:rPr>
              <a:t>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3" name="Shape 273"/>
        <p:cNvGrpSpPr/>
        <p:nvPr/>
      </p:nvGrpSpPr>
      <p:grpSpPr>
        <a:xfrm>
          <a:off x="0" y="0"/>
          <a:ext cx="0" cy="0"/>
          <a:chOff x="0" y="0"/>
          <a:chExt cx="0" cy="0"/>
        </a:xfrm>
      </p:grpSpPr>
      <p:sp>
        <p:nvSpPr>
          <p:cNvPr id="274" name="Google Shape;274;p40"/>
          <p:cNvSpPr/>
          <p:nvPr/>
        </p:nvSpPr>
        <p:spPr>
          <a:xfrm>
            <a:off x="5718700" y="36428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attrocento Sans"/>
                <a:ea typeface="Quattrocento Sans"/>
                <a:cs typeface="Quattrocento Sans"/>
                <a:sym typeface="Quattrocento Sans"/>
              </a:rPr>
              <a:t>Recommend “similar” song</a:t>
            </a:r>
            <a:endParaRPr sz="1200">
              <a:solidFill>
                <a:srgbClr val="000000"/>
              </a:solidFill>
              <a:latin typeface="Quattrocento Sans"/>
              <a:ea typeface="Quattrocento Sans"/>
              <a:cs typeface="Quattrocento Sans"/>
              <a:sym typeface="Quattrocento Sans"/>
            </a:endParaRPr>
          </a:p>
        </p:txBody>
      </p:sp>
      <p:sp>
        <p:nvSpPr>
          <p:cNvPr id="275" name="Google Shape;275;p40"/>
          <p:cNvSpPr/>
          <p:nvPr/>
        </p:nvSpPr>
        <p:spPr>
          <a:xfrm>
            <a:off x="6070650" y="25421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attrocento Sans"/>
                <a:ea typeface="Quattrocento Sans"/>
                <a:cs typeface="Quattrocento Sans"/>
                <a:sym typeface="Quattrocento Sans"/>
              </a:rPr>
              <a:t>Recommend another “hot” song</a:t>
            </a:r>
            <a:endParaRPr sz="1200">
              <a:solidFill>
                <a:srgbClr val="000000"/>
              </a:solidFill>
              <a:latin typeface="Quattrocento Sans"/>
              <a:ea typeface="Quattrocento Sans"/>
              <a:cs typeface="Quattrocento Sans"/>
              <a:sym typeface="Quattrocento Sans"/>
            </a:endParaRPr>
          </a:p>
        </p:txBody>
      </p:sp>
      <p:cxnSp>
        <p:nvCxnSpPr>
          <p:cNvPr id="276" name="Google Shape;276;p40"/>
          <p:cNvCxnSpPr/>
          <p:nvPr/>
        </p:nvCxnSpPr>
        <p:spPr>
          <a:xfrm>
            <a:off x="3229075" y="3457300"/>
            <a:ext cx="285600" cy="0"/>
          </a:xfrm>
          <a:prstGeom prst="straightConnector1">
            <a:avLst/>
          </a:prstGeom>
          <a:noFill/>
          <a:ln cap="flat" cmpd="sng" w="9525">
            <a:solidFill>
              <a:srgbClr val="595959"/>
            </a:solidFill>
            <a:prstDash val="solid"/>
            <a:round/>
            <a:headEnd len="med" w="med" type="none"/>
            <a:tailEnd len="med" w="med" type="triangle"/>
          </a:ln>
        </p:spPr>
      </p:cxnSp>
      <p:cxnSp>
        <p:nvCxnSpPr>
          <p:cNvPr id="277" name="Google Shape;277;p40"/>
          <p:cNvCxnSpPr/>
          <p:nvPr/>
        </p:nvCxnSpPr>
        <p:spPr>
          <a:xfrm>
            <a:off x="5056725" y="3457300"/>
            <a:ext cx="231000" cy="0"/>
          </a:xfrm>
          <a:prstGeom prst="straightConnector1">
            <a:avLst/>
          </a:prstGeom>
          <a:noFill/>
          <a:ln cap="flat" cmpd="sng" w="9525">
            <a:solidFill>
              <a:srgbClr val="595959"/>
            </a:solidFill>
            <a:prstDash val="solid"/>
            <a:round/>
            <a:headEnd len="med" w="med" type="none"/>
            <a:tailEnd len="med" w="med" type="none"/>
          </a:ln>
        </p:spPr>
      </p:cxnSp>
      <p:cxnSp>
        <p:nvCxnSpPr>
          <p:cNvPr id="278" name="Google Shape;278;p40"/>
          <p:cNvCxnSpPr/>
          <p:nvPr/>
        </p:nvCxnSpPr>
        <p:spPr>
          <a:xfrm>
            <a:off x="5292800" y="2906950"/>
            <a:ext cx="0" cy="1100700"/>
          </a:xfrm>
          <a:prstGeom prst="straightConnector1">
            <a:avLst/>
          </a:prstGeom>
          <a:noFill/>
          <a:ln cap="flat" cmpd="sng" w="9525">
            <a:solidFill>
              <a:srgbClr val="595959"/>
            </a:solidFill>
            <a:prstDash val="solid"/>
            <a:round/>
            <a:headEnd len="med" w="med" type="none"/>
            <a:tailEnd len="med" w="med" type="none"/>
          </a:ln>
        </p:spPr>
      </p:cxnSp>
      <p:cxnSp>
        <p:nvCxnSpPr>
          <p:cNvPr id="279" name="Google Shape;279;p40"/>
          <p:cNvCxnSpPr/>
          <p:nvPr/>
        </p:nvCxnSpPr>
        <p:spPr>
          <a:xfrm>
            <a:off x="5280850" y="2906950"/>
            <a:ext cx="1026000" cy="0"/>
          </a:xfrm>
          <a:prstGeom prst="straightConnector1">
            <a:avLst/>
          </a:prstGeom>
          <a:noFill/>
          <a:ln cap="flat" cmpd="sng" w="9525">
            <a:solidFill>
              <a:srgbClr val="595959"/>
            </a:solidFill>
            <a:prstDash val="solid"/>
            <a:round/>
            <a:headEnd len="med" w="med" type="none"/>
            <a:tailEnd len="med" w="med" type="triangle"/>
          </a:ln>
        </p:spPr>
      </p:cxnSp>
      <p:cxnSp>
        <p:nvCxnSpPr>
          <p:cNvPr id="280" name="Google Shape;280;p40"/>
          <p:cNvCxnSpPr>
            <a:endCxn id="274" idx="2"/>
          </p:cNvCxnSpPr>
          <p:nvPr/>
        </p:nvCxnSpPr>
        <p:spPr>
          <a:xfrm>
            <a:off x="5301250" y="4007650"/>
            <a:ext cx="654300" cy="0"/>
          </a:xfrm>
          <a:prstGeom prst="straightConnector1">
            <a:avLst/>
          </a:prstGeom>
          <a:noFill/>
          <a:ln cap="flat" cmpd="sng" w="9525">
            <a:solidFill>
              <a:srgbClr val="595959"/>
            </a:solidFill>
            <a:prstDash val="solid"/>
            <a:round/>
            <a:headEnd len="med" w="med" type="none"/>
            <a:tailEnd len="med" w="med" type="triangle"/>
          </a:ln>
        </p:spPr>
      </p:cxnSp>
      <p:sp>
        <p:nvSpPr>
          <p:cNvPr id="281" name="Google Shape;281;p40"/>
          <p:cNvSpPr/>
          <p:nvPr/>
        </p:nvSpPr>
        <p:spPr>
          <a:xfrm>
            <a:off x="1931675" y="3115750"/>
            <a:ext cx="148775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attrocento Sans"/>
                <a:ea typeface="Quattrocento Sans"/>
                <a:cs typeface="Quattrocento Sans"/>
                <a:sym typeface="Quattrocento Sans"/>
              </a:rPr>
              <a:t>User inputs song</a:t>
            </a:r>
            <a:endParaRPr sz="1200"/>
          </a:p>
        </p:txBody>
      </p:sp>
      <p:sp>
        <p:nvSpPr>
          <p:cNvPr id="282" name="Google Shape;282;p40"/>
          <p:cNvSpPr/>
          <p:nvPr/>
        </p:nvSpPr>
        <p:spPr>
          <a:xfrm>
            <a:off x="3503750" y="2850100"/>
            <a:ext cx="1565700" cy="1201200"/>
          </a:xfrm>
          <a:prstGeom prst="diamond">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00"/>
                </a:solidFill>
                <a:latin typeface="Quattrocento Sans"/>
                <a:ea typeface="Quattrocento Sans"/>
                <a:cs typeface="Quattrocento Sans"/>
                <a:sym typeface="Quattrocento Sans"/>
              </a:rPr>
              <a:t>Is it currently “hot”?</a:t>
            </a:r>
            <a:endParaRPr sz="1200">
              <a:solidFill>
                <a:srgbClr val="000000"/>
              </a:solidFill>
              <a:latin typeface="Quattrocento Sans"/>
              <a:ea typeface="Quattrocento Sans"/>
              <a:cs typeface="Quattrocento Sans"/>
              <a:sym typeface="Quattrocento Sans"/>
            </a:endParaRPr>
          </a:p>
          <a:p>
            <a:pPr indent="0" lvl="0" marL="0" rtl="0" algn="ctr">
              <a:spcBef>
                <a:spcPts val="0"/>
              </a:spcBef>
              <a:spcAft>
                <a:spcPts val="0"/>
              </a:spcAft>
              <a:buNone/>
            </a:pPr>
            <a:r>
              <a:t/>
            </a:r>
            <a:endParaRPr sz="1200"/>
          </a:p>
        </p:txBody>
      </p:sp>
      <p:sp>
        <p:nvSpPr>
          <p:cNvPr id="283" name="Google Shape;283;p40"/>
          <p:cNvSpPr txBox="1"/>
          <p:nvPr/>
        </p:nvSpPr>
        <p:spPr>
          <a:xfrm>
            <a:off x="5516150" y="26217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Yes</a:t>
            </a:r>
            <a:endParaRPr sz="1200">
              <a:latin typeface="Quattrocento Sans"/>
              <a:ea typeface="Quattrocento Sans"/>
              <a:cs typeface="Quattrocento Sans"/>
              <a:sym typeface="Quattrocento Sans"/>
            </a:endParaRPr>
          </a:p>
        </p:txBody>
      </p:sp>
      <p:sp>
        <p:nvSpPr>
          <p:cNvPr id="284" name="Google Shape;284;p40"/>
          <p:cNvSpPr txBox="1"/>
          <p:nvPr/>
        </p:nvSpPr>
        <p:spPr>
          <a:xfrm>
            <a:off x="5256700" y="373210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No</a:t>
            </a:r>
            <a:endParaRPr sz="1200">
              <a:latin typeface="Quattrocento Sans"/>
              <a:ea typeface="Quattrocento Sans"/>
              <a:cs typeface="Quattrocento Sans"/>
              <a:sym typeface="Quattrocento Sans"/>
            </a:endParaRPr>
          </a:p>
        </p:txBody>
      </p:sp>
      <p:sp>
        <p:nvSpPr>
          <p:cNvPr id="285" name="Google Shape;285;p40"/>
          <p:cNvSpPr txBox="1"/>
          <p:nvPr/>
        </p:nvSpPr>
        <p:spPr>
          <a:xfrm>
            <a:off x="533475" y="631300"/>
            <a:ext cx="2842800" cy="101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Source Code Pro"/>
                <a:ea typeface="Source Code Pro"/>
                <a:cs typeface="Source Code Pro"/>
                <a:sym typeface="Source Code Pro"/>
              </a:rPr>
              <a:t>Project flowchart - GNOD Case Study</a:t>
            </a:r>
            <a:endParaRPr b="1" sz="2600">
              <a:latin typeface="Source Code Pro"/>
              <a:ea typeface="Source Code Pro"/>
              <a:cs typeface="Source Code Pro"/>
              <a:sym typeface="Source Code Pr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9" name="Shape 289"/>
        <p:cNvGrpSpPr/>
        <p:nvPr/>
      </p:nvGrpSpPr>
      <p:grpSpPr>
        <a:xfrm>
          <a:off x="0" y="0"/>
          <a:ext cx="0" cy="0"/>
          <a:chOff x="0" y="0"/>
          <a:chExt cx="0" cy="0"/>
        </a:xfrm>
      </p:grpSpPr>
      <p:sp>
        <p:nvSpPr>
          <p:cNvPr id="290" name="Google Shape;290;p41"/>
          <p:cNvSpPr txBox="1"/>
          <p:nvPr/>
        </p:nvSpPr>
        <p:spPr>
          <a:xfrm>
            <a:off x="4085775" y="861050"/>
            <a:ext cx="4303500" cy="46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latin typeface="Montserrat"/>
                <a:ea typeface="Montserrat"/>
                <a:cs typeface="Montserrat"/>
                <a:sym typeface="Montserrat"/>
              </a:rPr>
              <a:t>Scraping multiple pages</a:t>
            </a:r>
            <a:endParaRPr b="1" sz="2300">
              <a:latin typeface="Montserrat"/>
              <a:ea typeface="Montserrat"/>
              <a:cs typeface="Montserrat"/>
              <a:sym typeface="Montserrat"/>
            </a:endParaRPr>
          </a:p>
        </p:txBody>
      </p:sp>
      <p:sp>
        <p:nvSpPr>
          <p:cNvPr id="291" name="Google Shape;291;p41"/>
          <p:cNvSpPr txBox="1"/>
          <p:nvPr/>
        </p:nvSpPr>
        <p:spPr>
          <a:xfrm>
            <a:off x="4044275" y="1555500"/>
            <a:ext cx="4552500" cy="27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Montserrat"/>
                <a:ea typeface="Montserrat"/>
                <a:cs typeface="Montserrat"/>
                <a:sym typeface="Montserrat"/>
              </a:rPr>
              <a:t>IMDB - notebook provided</a:t>
            </a:r>
            <a:endParaRPr b="1"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Assemble urls to send multiple requests</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Using sleep() </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Pull 631 movie titles and synopsis</a:t>
            </a:r>
            <a:endParaRPr sz="1700">
              <a:latin typeface="Montserrat"/>
              <a:ea typeface="Montserrat"/>
              <a:cs typeface="Montserrat"/>
              <a:sym typeface="Montserrat"/>
            </a:endParaRPr>
          </a:p>
          <a:p>
            <a:pPr indent="0" lvl="0" marL="0" rtl="0" algn="l">
              <a:spcBef>
                <a:spcPts val="0"/>
              </a:spcBef>
              <a:spcAft>
                <a:spcPts val="0"/>
              </a:spcAft>
              <a:buNone/>
            </a:pPr>
            <a:r>
              <a:rPr b="1" lang="en" sz="1700" u="sng">
                <a:solidFill>
                  <a:schemeClr val="hlink"/>
                </a:solidFill>
                <a:latin typeface="Montserrat"/>
                <a:ea typeface="Montserrat"/>
                <a:cs typeface="Montserrat"/>
                <a:sym typeface="Montserrat"/>
                <a:hlinkClick r:id="rId4"/>
              </a:rPr>
              <a:t>US presidents - your turn</a:t>
            </a:r>
            <a:endParaRPr b="1"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Collect all wikipedia links </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Scrape each page</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Organise in data frame</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Extract some facts</a:t>
            </a:r>
            <a:endParaRPr sz="1700">
              <a:latin typeface="Montserrat"/>
              <a:ea typeface="Montserrat"/>
              <a:cs typeface="Montserrat"/>
              <a:sym typeface="Montserrat"/>
            </a:endParaRPr>
          </a:p>
          <a:p>
            <a:pPr indent="0" lvl="0" marL="0" rtl="0" algn="l">
              <a:spcBef>
                <a:spcPts val="0"/>
              </a:spcBef>
              <a:spcAft>
                <a:spcPts val="0"/>
              </a:spcAft>
              <a:buNone/>
            </a:pPr>
            <a:r>
              <a:rPr b="1" lang="en" sz="1700">
                <a:solidFill>
                  <a:srgbClr val="0052CC"/>
                </a:solidFill>
                <a:latin typeface="Montserrat"/>
                <a:ea typeface="Montserrat"/>
                <a:cs typeface="Montserrat"/>
                <a:sym typeface="Montserrat"/>
              </a:rPr>
              <a:t>Using error handling </a:t>
            </a:r>
            <a:endParaRPr b="1" sz="1700">
              <a:solidFill>
                <a:srgbClr val="0052CC"/>
              </a:solidFill>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 </a:t>
            </a:r>
            <a:endParaRPr sz="1700">
              <a:latin typeface="Montserrat"/>
              <a:ea typeface="Montserrat"/>
              <a:cs typeface="Montserrat"/>
              <a:sym typeface="Montserrat"/>
            </a:endParaRPr>
          </a:p>
        </p:txBody>
      </p:sp>
      <p:pic>
        <p:nvPicPr>
          <p:cNvPr id="292" name="Google Shape;292;p41"/>
          <p:cNvPicPr preferRelativeResize="0"/>
          <p:nvPr/>
        </p:nvPicPr>
        <p:blipFill>
          <a:blip r:embed="rId5">
            <a:alphaModFix/>
          </a:blip>
          <a:stretch>
            <a:fillRect/>
          </a:stretch>
        </p:blipFill>
        <p:spPr>
          <a:xfrm>
            <a:off x="463500" y="1396825"/>
            <a:ext cx="3472475" cy="1848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71" name="Google Shape;71;p15"/>
          <p:cNvPicPr preferRelativeResize="0"/>
          <p:nvPr/>
        </p:nvPicPr>
        <p:blipFill>
          <a:blip r:embed="rId4">
            <a:alphaModFix/>
          </a:blip>
          <a:stretch>
            <a:fillRect/>
          </a:stretch>
        </p:blipFill>
        <p:spPr>
          <a:xfrm>
            <a:off x="0" y="50"/>
            <a:ext cx="9144000" cy="5143500"/>
          </a:xfrm>
          <a:prstGeom prst="rect">
            <a:avLst/>
          </a:prstGeom>
          <a:noFill/>
          <a:ln>
            <a:noFill/>
          </a:ln>
        </p:spPr>
      </p:pic>
      <p:sp>
        <p:nvSpPr>
          <p:cNvPr id="72" name="Google Shape;72;p15"/>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Fun day - Monday</a:t>
            </a:r>
            <a:endParaRPr b="1" i="1" sz="2500">
              <a:solidFill>
                <a:srgbClr val="FFFFFF"/>
              </a:solidFill>
              <a:latin typeface="Work Sans"/>
              <a:ea typeface="Work Sans"/>
              <a:cs typeface="Work Sans"/>
              <a:sym typeface="Work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6" name="Shape 296"/>
        <p:cNvGrpSpPr/>
        <p:nvPr/>
      </p:nvGrpSpPr>
      <p:grpSpPr>
        <a:xfrm>
          <a:off x="0" y="0"/>
          <a:ext cx="0" cy="0"/>
          <a:chOff x="0" y="0"/>
          <a:chExt cx="0" cy="0"/>
        </a:xfrm>
      </p:grpSpPr>
      <p:sp>
        <p:nvSpPr>
          <p:cNvPr id="297" name="Google Shape;297;p42"/>
          <p:cNvSpPr txBox="1"/>
          <p:nvPr/>
        </p:nvSpPr>
        <p:spPr>
          <a:xfrm>
            <a:off x="4967200" y="788475"/>
            <a:ext cx="3743400" cy="46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latin typeface="Montserrat"/>
                <a:ea typeface="Montserrat"/>
                <a:cs typeface="Montserrat"/>
                <a:sym typeface="Montserrat"/>
              </a:rPr>
              <a:t>Your first prototype</a:t>
            </a:r>
            <a:endParaRPr b="1" sz="2300">
              <a:latin typeface="Montserrat"/>
              <a:ea typeface="Montserrat"/>
              <a:cs typeface="Montserrat"/>
              <a:sym typeface="Montserrat"/>
            </a:endParaRPr>
          </a:p>
        </p:txBody>
      </p:sp>
      <p:sp>
        <p:nvSpPr>
          <p:cNvPr id="298" name="Google Shape;298;p42"/>
          <p:cNvSpPr txBox="1"/>
          <p:nvPr/>
        </p:nvSpPr>
        <p:spPr>
          <a:xfrm>
            <a:off x="5184975" y="1555500"/>
            <a:ext cx="3411600" cy="27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Montserrat"/>
                <a:ea typeface="Montserrat"/>
                <a:cs typeface="Montserrat"/>
                <a:sym typeface="Montserrat"/>
              </a:rPr>
              <a:t>Specifics of your GNOD product</a:t>
            </a:r>
            <a:endParaRPr b="1" sz="1700">
              <a:latin typeface="Montserrat"/>
              <a:ea typeface="Montserrat"/>
              <a:cs typeface="Montserrat"/>
              <a:sym typeface="Montserrat"/>
            </a:endParaRPr>
          </a:p>
          <a:p>
            <a:pPr indent="0" lvl="0" marL="0" rtl="0" algn="l">
              <a:spcBef>
                <a:spcPts val="0"/>
              </a:spcBef>
              <a:spcAft>
                <a:spcPts val="0"/>
              </a:spcAft>
              <a:buNone/>
            </a:pPr>
            <a:r>
              <a:t/>
            </a:r>
            <a:endParaRPr b="1" sz="1700">
              <a:latin typeface="Montserrat"/>
              <a:ea typeface="Montserrat"/>
              <a:cs typeface="Montserrat"/>
              <a:sym typeface="Montserrat"/>
            </a:endParaRPr>
          </a:p>
          <a:p>
            <a:pPr indent="0" lvl="0" marL="0" rtl="0" algn="l">
              <a:spcBef>
                <a:spcPts val="0"/>
              </a:spcBef>
              <a:spcAft>
                <a:spcPts val="0"/>
              </a:spcAft>
              <a:buNone/>
            </a:pPr>
            <a:r>
              <a:rPr b="1" lang="en" sz="1700">
                <a:latin typeface="Montserrat"/>
                <a:ea typeface="Montserrat"/>
                <a:cs typeface="Montserrat"/>
                <a:sym typeface="Montserrat"/>
              </a:rPr>
              <a:t>What’s your MVP?</a:t>
            </a:r>
            <a:endParaRPr b="1" sz="1700">
              <a:latin typeface="Montserrat"/>
              <a:ea typeface="Montserrat"/>
              <a:cs typeface="Montserrat"/>
              <a:sym typeface="Montserrat"/>
            </a:endParaRPr>
          </a:p>
          <a:p>
            <a:pPr indent="0" lvl="0" marL="0" rtl="0" algn="l">
              <a:spcBef>
                <a:spcPts val="0"/>
              </a:spcBef>
              <a:spcAft>
                <a:spcPts val="0"/>
              </a:spcAft>
              <a:buNone/>
            </a:pPr>
            <a:r>
              <a:t/>
            </a:r>
            <a:endParaRPr b="1" sz="1700">
              <a:latin typeface="Montserrat"/>
              <a:ea typeface="Montserrat"/>
              <a:cs typeface="Montserrat"/>
              <a:sym typeface="Montserrat"/>
            </a:endParaRPr>
          </a:p>
          <a:p>
            <a:pPr indent="0" lvl="0" marL="0" rtl="0" algn="l">
              <a:spcBef>
                <a:spcPts val="0"/>
              </a:spcBef>
              <a:spcAft>
                <a:spcPts val="0"/>
              </a:spcAft>
              <a:buNone/>
            </a:pPr>
            <a:r>
              <a:rPr b="1" lang="en" sz="1700">
                <a:latin typeface="Montserrat"/>
                <a:ea typeface="Montserrat"/>
                <a:cs typeface="Montserrat"/>
                <a:sym typeface="Montserrat"/>
              </a:rPr>
              <a:t>Create your python pipeline</a:t>
            </a:r>
            <a:endParaRPr b="1" sz="1700">
              <a:latin typeface="Montserrat"/>
              <a:ea typeface="Montserrat"/>
              <a:cs typeface="Montserrat"/>
              <a:sym typeface="Montserrat"/>
            </a:endParaRPr>
          </a:p>
          <a:p>
            <a:pPr indent="0" lvl="0" marL="0" rtl="0" algn="l">
              <a:spcBef>
                <a:spcPts val="0"/>
              </a:spcBef>
              <a:spcAft>
                <a:spcPts val="0"/>
              </a:spcAft>
              <a:buNone/>
            </a:pPr>
            <a:r>
              <a:rPr b="1" lang="en" sz="1700">
                <a:latin typeface="Montserrat"/>
                <a:ea typeface="Montserrat"/>
                <a:cs typeface="Montserrat"/>
                <a:sym typeface="Montserrat"/>
              </a:rPr>
              <a:t>	</a:t>
            </a:r>
            <a:r>
              <a:rPr lang="en" sz="1700">
                <a:latin typeface="Montserrat"/>
                <a:ea typeface="Montserrat"/>
                <a:cs typeface="Montserrat"/>
                <a:sym typeface="Montserrat"/>
              </a:rPr>
              <a:t>User experience</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	Architecture </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	Scheduling </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	Testing </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 </a:t>
            </a:r>
            <a:endParaRPr sz="1700">
              <a:latin typeface="Montserrat"/>
              <a:ea typeface="Montserrat"/>
              <a:cs typeface="Montserrat"/>
              <a:sym typeface="Montserrat"/>
            </a:endParaRPr>
          </a:p>
        </p:txBody>
      </p:sp>
      <p:pic>
        <p:nvPicPr>
          <p:cNvPr id="299" name="Google Shape;299;p42"/>
          <p:cNvPicPr preferRelativeResize="0"/>
          <p:nvPr/>
        </p:nvPicPr>
        <p:blipFill>
          <a:blip r:embed="rId4">
            <a:alphaModFix/>
          </a:blip>
          <a:stretch>
            <a:fillRect/>
          </a:stretch>
        </p:blipFill>
        <p:spPr>
          <a:xfrm>
            <a:off x="426950" y="1151075"/>
            <a:ext cx="4281024" cy="2600726"/>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3" name="Shape 303"/>
        <p:cNvGrpSpPr/>
        <p:nvPr/>
      </p:nvGrpSpPr>
      <p:grpSpPr>
        <a:xfrm>
          <a:off x="0" y="0"/>
          <a:ext cx="0" cy="0"/>
          <a:chOff x="0" y="0"/>
          <a:chExt cx="0" cy="0"/>
        </a:xfrm>
      </p:grpSpPr>
      <p:pic>
        <p:nvPicPr>
          <p:cNvPr id="304" name="Google Shape;304;p43"/>
          <p:cNvPicPr preferRelativeResize="0"/>
          <p:nvPr/>
        </p:nvPicPr>
        <p:blipFill>
          <a:blip r:embed="rId4">
            <a:alphaModFix/>
          </a:blip>
          <a:stretch>
            <a:fillRect/>
          </a:stretch>
        </p:blipFill>
        <p:spPr>
          <a:xfrm>
            <a:off x="152400" y="152400"/>
            <a:ext cx="8839199" cy="465838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8" name="Shape 308"/>
        <p:cNvGrpSpPr/>
        <p:nvPr/>
      </p:nvGrpSpPr>
      <p:grpSpPr>
        <a:xfrm>
          <a:off x="0" y="0"/>
          <a:ext cx="0" cy="0"/>
          <a:chOff x="0" y="0"/>
          <a:chExt cx="0" cy="0"/>
        </a:xfrm>
      </p:grpSpPr>
      <p:pic>
        <p:nvPicPr>
          <p:cNvPr id="309" name="Google Shape;309;p44"/>
          <p:cNvPicPr preferRelativeResize="0"/>
          <p:nvPr/>
        </p:nvPicPr>
        <p:blipFill>
          <a:blip r:embed="rId4">
            <a:alphaModFix/>
          </a:blip>
          <a:stretch>
            <a:fillRect/>
          </a:stretch>
        </p:blipFill>
        <p:spPr>
          <a:xfrm>
            <a:off x="670900" y="950900"/>
            <a:ext cx="7886700" cy="3000375"/>
          </a:xfrm>
          <a:prstGeom prst="rect">
            <a:avLst/>
          </a:prstGeom>
          <a:noFill/>
          <a:ln>
            <a:noFill/>
          </a:ln>
        </p:spPr>
      </p:pic>
      <p:sp>
        <p:nvSpPr>
          <p:cNvPr id="310" name="Google Shape;310;p44">
            <a:hlinkClick r:id="rId5"/>
          </p:cNvPr>
          <p:cNvSpPr txBox="1"/>
          <p:nvPr/>
        </p:nvSpPr>
        <p:spPr>
          <a:xfrm>
            <a:off x="1410325" y="4272425"/>
            <a:ext cx="3370200" cy="37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rgbClr val="0000FF"/>
                </a:solidFill>
                <a:latin typeface="Montserrat"/>
                <a:ea typeface="Montserrat"/>
                <a:cs typeface="Montserrat"/>
                <a:sym typeface="Montserrat"/>
              </a:rPr>
              <a:t>Medium article - step by step</a:t>
            </a:r>
            <a:endParaRPr u="sng">
              <a:solidFill>
                <a:srgbClr val="0000FF"/>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5"/>
          <p:cNvSpPr/>
          <p:nvPr/>
        </p:nvSpPr>
        <p:spPr>
          <a:xfrm>
            <a:off x="3272525" y="596675"/>
            <a:ext cx="1659600" cy="1406700"/>
          </a:xfrm>
          <a:prstGeom prst="rect">
            <a:avLst/>
          </a:prstGeom>
          <a:noFill/>
          <a:ln cap="flat" cmpd="sng" w="28575">
            <a:solidFill>
              <a:srgbClr val="38761D"/>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Quattrocento Sans"/>
                <a:ea typeface="Quattrocento Sans"/>
                <a:cs typeface="Quattrocento Sans"/>
                <a:sym typeface="Quattrocento Sans"/>
              </a:rPr>
              <a:t>Data collection</a:t>
            </a:r>
            <a:endParaRPr b="1">
              <a:latin typeface="Quattrocento Sans"/>
              <a:ea typeface="Quattrocento Sans"/>
              <a:cs typeface="Quattrocento Sans"/>
              <a:sym typeface="Quattrocento Sans"/>
            </a:endParaRPr>
          </a:p>
        </p:txBody>
      </p:sp>
      <p:sp>
        <p:nvSpPr>
          <p:cNvPr id="316" name="Google Shape;316;p45"/>
          <p:cNvSpPr/>
          <p:nvPr/>
        </p:nvSpPr>
        <p:spPr>
          <a:xfrm>
            <a:off x="5098425" y="36338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Sans"/>
                <a:ea typeface="Quattrocento Sans"/>
                <a:cs typeface="Quattrocento Sans"/>
                <a:sym typeface="Quattrocento Sans"/>
              </a:rPr>
              <a:t>No recommendation</a:t>
            </a:r>
            <a:endParaRPr sz="1200">
              <a:solidFill>
                <a:schemeClr val="dk1"/>
              </a:solidFill>
              <a:latin typeface="Quattrocento Sans"/>
              <a:ea typeface="Quattrocento Sans"/>
              <a:cs typeface="Quattrocento Sans"/>
              <a:sym typeface="Quattrocento Sans"/>
            </a:endParaRPr>
          </a:p>
        </p:txBody>
      </p:sp>
      <p:sp>
        <p:nvSpPr>
          <p:cNvPr id="317" name="Google Shape;317;p45"/>
          <p:cNvSpPr/>
          <p:nvPr/>
        </p:nvSpPr>
        <p:spPr>
          <a:xfrm>
            <a:off x="5722000" y="25331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Sans"/>
                <a:ea typeface="Quattrocento Sans"/>
                <a:cs typeface="Quattrocento Sans"/>
                <a:sym typeface="Quattrocento Sans"/>
              </a:rPr>
              <a:t>Recommend another “hot” song</a:t>
            </a:r>
            <a:endParaRPr sz="1200">
              <a:solidFill>
                <a:schemeClr val="dk1"/>
              </a:solidFill>
              <a:latin typeface="Quattrocento Sans"/>
              <a:ea typeface="Quattrocento Sans"/>
              <a:cs typeface="Quattrocento Sans"/>
              <a:sym typeface="Quattrocento Sans"/>
            </a:endParaRPr>
          </a:p>
        </p:txBody>
      </p:sp>
      <p:cxnSp>
        <p:nvCxnSpPr>
          <p:cNvPr id="318" name="Google Shape;318;p45"/>
          <p:cNvCxnSpPr/>
          <p:nvPr/>
        </p:nvCxnSpPr>
        <p:spPr>
          <a:xfrm>
            <a:off x="2880425" y="3448300"/>
            <a:ext cx="285600" cy="0"/>
          </a:xfrm>
          <a:prstGeom prst="straightConnector1">
            <a:avLst/>
          </a:prstGeom>
          <a:noFill/>
          <a:ln cap="flat" cmpd="sng" w="9525">
            <a:solidFill>
              <a:schemeClr val="dk2"/>
            </a:solidFill>
            <a:prstDash val="solid"/>
            <a:round/>
            <a:headEnd len="med" w="med" type="none"/>
            <a:tailEnd len="med" w="med" type="triangle"/>
          </a:ln>
        </p:spPr>
      </p:cxnSp>
      <p:sp>
        <p:nvSpPr>
          <p:cNvPr id="319" name="Google Shape;319;p45"/>
          <p:cNvSpPr/>
          <p:nvPr/>
        </p:nvSpPr>
        <p:spPr>
          <a:xfrm>
            <a:off x="4368350" y="1675325"/>
            <a:ext cx="2309953" cy="937423"/>
          </a:xfrm>
          <a:custGeom>
            <a:rect b="b" l="l" r="r" t="t"/>
            <a:pathLst>
              <a:path extrusionOk="0" h="33696" w="156793">
                <a:moveTo>
                  <a:pt x="0" y="0"/>
                </a:moveTo>
                <a:cubicBezTo>
                  <a:pt x="3170" y="4121"/>
                  <a:pt x="-2717" y="21241"/>
                  <a:pt x="19022" y="24728"/>
                </a:cubicBezTo>
                <a:cubicBezTo>
                  <a:pt x="40761" y="28215"/>
                  <a:pt x="107473" y="19429"/>
                  <a:pt x="130435" y="20924"/>
                </a:cubicBezTo>
                <a:cubicBezTo>
                  <a:pt x="153397" y="22419"/>
                  <a:pt x="152400" y="31567"/>
                  <a:pt x="156793" y="33696"/>
                </a:cubicBezTo>
              </a:path>
            </a:pathLst>
          </a:custGeom>
          <a:noFill/>
          <a:ln cap="flat" cmpd="sng" w="9525">
            <a:solidFill>
              <a:schemeClr val="dk2"/>
            </a:solidFill>
            <a:prstDash val="dash"/>
            <a:round/>
            <a:headEnd len="med" w="med" type="none"/>
            <a:tailEnd len="med" w="med" type="triangle"/>
          </a:ln>
        </p:spPr>
      </p:sp>
      <p:sp>
        <p:nvSpPr>
          <p:cNvPr id="320" name="Google Shape;320;p45"/>
          <p:cNvSpPr/>
          <p:nvPr/>
        </p:nvSpPr>
        <p:spPr>
          <a:xfrm rot="480551">
            <a:off x="3445461" y="1661145"/>
            <a:ext cx="544671" cy="1457467"/>
          </a:xfrm>
          <a:custGeom>
            <a:rect b="b" l="l" r="r" t="t"/>
            <a:pathLst>
              <a:path extrusionOk="0" h="32880" w="11909">
                <a:moveTo>
                  <a:pt x="11909" y="32880"/>
                </a:moveTo>
                <a:cubicBezTo>
                  <a:pt x="9962" y="30842"/>
                  <a:pt x="1492" y="26132"/>
                  <a:pt x="224" y="20652"/>
                </a:cubicBezTo>
                <a:cubicBezTo>
                  <a:pt x="-1044" y="15172"/>
                  <a:pt x="3621" y="3442"/>
                  <a:pt x="4300" y="0"/>
                </a:cubicBezTo>
              </a:path>
            </a:pathLst>
          </a:custGeom>
          <a:noFill/>
          <a:ln cap="flat" cmpd="sng" w="9525">
            <a:solidFill>
              <a:schemeClr val="dk2"/>
            </a:solidFill>
            <a:prstDash val="dash"/>
            <a:round/>
            <a:headEnd len="med" w="med" type="none"/>
            <a:tailEnd len="med" w="med" type="triangle"/>
          </a:ln>
        </p:spPr>
      </p:sp>
      <p:cxnSp>
        <p:nvCxnSpPr>
          <p:cNvPr id="321" name="Google Shape;321;p45"/>
          <p:cNvCxnSpPr/>
          <p:nvPr/>
        </p:nvCxnSpPr>
        <p:spPr>
          <a:xfrm>
            <a:off x="4708075" y="3448300"/>
            <a:ext cx="231000" cy="0"/>
          </a:xfrm>
          <a:prstGeom prst="straightConnector1">
            <a:avLst/>
          </a:prstGeom>
          <a:noFill/>
          <a:ln cap="flat" cmpd="sng" w="9525">
            <a:solidFill>
              <a:schemeClr val="dk2"/>
            </a:solidFill>
            <a:prstDash val="solid"/>
            <a:round/>
            <a:headEnd len="med" w="med" type="none"/>
            <a:tailEnd len="med" w="med" type="none"/>
          </a:ln>
        </p:spPr>
      </p:cxnSp>
      <p:cxnSp>
        <p:nvCxnSpPr>
          <p:cNvPr id="322" name="Google Shape;322;p45"/>
          <p:cNvCxnSpPr/>
          <p:nvPr/>
        </p:nvCxnSpPr>
        <p:spPr>
          <a:xfrm>
            <a:off x="4944150" y="2897950"/>
            <a:ext cx="0" cy="1100700"/>
          </a:xfrm>
          <a:prstGeom prst="straightConnector1">
            <a:avLst/>
          </a:prstGeom>
          <a:noFill/>
          <a:ln cap="flat" cmpd="sng" w="9525">
            <a:solidFill>
              <a:schemeClr val="dk2"/>
            </a:solidFill>
            <a:prstDash val="solid"/>
            <a:round/>
            <a:headEnd len="med" w="med" type="none"/>
            <a:tailEnd len="med" w="med" type="none"/>
          </a:ln>
        </p:spPr>
      </p:cxnSp>
      <p:cxnSp>
        <p:nvCxnSpPr>
          <p:cNvPr id="323" name="Google Shape;323;p45"/>
          <p:cNvCxnSpPr/>
          <p:nvPr/>
        </p:nvCxnSpPr>
        <p:spPr>
          <a:xfrm>
            <a:off x="4932200" y="2897950"/>
            <a:ext cx="1026000" cy="0"/>
          </a:xfrm>
          <a:prstGeom prst="straightConnector1">
            <a:avLst/>
          </a:prstGeom>
          <a:noFill/>
          <a:ln cap="flat" cmpd="sng" w="9525">
            <a:solidFill>
              <a:schemeClr val="dk2"/>
            </a:solidFill>
            <a:prstDash val="solid"/>
            <a:round/>
            <a:headEnd len="med" w="med" type="none"/>
            <a:tailEnd len="med" w="med" type="triangle"/>
          </a:ln>
        </p:spPr>
      </p:cxnSp>
      <p:cxnSp>
        <p:nvCxnSpPr>
          <p:cNvPr id="324" name="Google Shape;324;p45"/>
          <p:cNvCxnSpPr/>
          <p:nvPr/>
        </p:nvCxnSpPr>
        <p:spPr>
          <a:xfrm>
            <a:off x="4952600" y="3998650"/>
            <a:ext cx="372900" cy="0"/>
          </a:xfrm>
          <a:prstGeom prst="straightConnector1">
            <a:avLst/>
          </a:prstGeom>
          <a:noFill/>
          <a:ln cap="flat" cmpd="sng" w="9525">
            <a:solidFill>
              <a:schemeClr val="dk2"/>
            </a:solidFill>
            <a:prstDash val="solid"/>
            <a:round/>
            <a:headEnd len="med" w="med" type="none"/>
            <a:tailEnd len="med" w="med" type="triangle"/>
          </a:ln>
        </p:spPr>
      </p:cxnSp>
      <p:sp>
        <p:nvSpPr>
          <p:cNvPr id="325" name="Google Shape;325;p45"/>
          <p:cNvSpPr/>
          <p:nvPr/>
        </p:nvSpPr>
        <p:spPr>
          <a:xfrm>
            <a:off x="1583025" y="3106750"/>
            <a:ext cx="148775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Quattrocento Sans"/>
                <a:ea typeface="Quattrocento Sans"/>
                <a:cs typeface="Quattrocento Sans"/>
                <a:sym typeface="Quattrocento Sans"/>
              </a:rPr>
              <a:t>User inputs song</a:t>
            </a:r>
            <a:endParaRPr sz="1200"/>
          </a:p>
        </p:txBody>
      </p:sp>
      <p:sp>
        <p:nvSpPr>
          <p:cNvPr id="326" name="Google Shape;326;p45"/>
          <p:cNvSpPr/>
          <p:nvPr/>
        </p:nvSpPr>
        <p:spPr>
          <a:xfrm>
            <a:off x="3155100" y="2841100"/>
            <a:ext cx="1565700" cy="1201200"/>
          </a:xfrm>
          <a:prstGeom prst="diamond">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ttrocento Sans"/>
                <a:ea typeface="Quattrocento Sans"/>
                <a:cs typeface="Quattrocento Sans"/>
                <a:sym typeface="Quattrocento Sans"/>
              </a:rPr>
              <a:t>Is it currently “hot”?</a:t>
            </a:r>
            <a:endParaRPr sz="1200">
              <a:solidFill>
                <a:schemeClr val="dk1"/>
              </a:solidFill>
              <a:latin typeface="Quattrocento Sans"/>
              <a:ea typeface="Quattrocento Sans"/>
              <a:cs typeface="Quattrocento Sans"/>
              <a:sym typeface="Quattrocento Sans"/>
            </a:endParaRPr>
          </a:p>
          <a:p>
            <a:pPr indent="0" lvl="0" marL="0" rtl="0" algn="ctr">
              <a:spcBef>
                <a:spcPts val="0"/>
              </a:spcBef>
              <a:spcAft>
                <a:spcPts val="0"/>
              </a:spcAft>
              <a:buNone/>
            </a:pPr>
            <a:r>
              <a:t/>
            </a:r>
            <a:endParaRPr sz="1200"/>
          </a:p>
        </p:txBody>
      </p:sp>
      <p:sp>
        <p:nvSpPr>
          <p:cNvPr id="327" name="Google Shape;327;p45"/>
          <p:cNvSpPr txBox="1"/>
          <p:nvPr/>
        </p:nvSpPr>
        <p:spPr>
          <a:xfrm>
            <a:off x="5167500" y="26127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Yes</a:t>
            </a:r>
            <a:endParaRPr sz="1200">
              <a:latin typeface="Quattrocento Sans"/>
              <a:ea typeface="Quattrocento Sans"/>
              <a:cs typeface="Quattrocento Sans"/>
              <a:sym typeface="Quattrocento Sans"/>
            </a:endParaRPr>
          </a:p>
        </p:txBody>
      </p:sp>
      <p:sp>
        <p:nvSpPr>
          <p:cNvPr id="328" name="Google Shape;328;p45"/>
          <p:cNvSpPr txBox="1"/>
          <p:nvPr/>
        </p:nvSpPr>
        <p:spPr>
          <a:xfrm>
            <a:off x="4908050" y="37133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No</a:t>
            </a:r>
            <a:endParaRPr sz="1200">
              <a:latin typeface="Quattrocento Sans"/>
              <a:ea typeface="Quattrocento Sans"/>
              <a:cs typeface="Quattrocento Sans"/>
              <a:sym typeface="Quattrocento Sans"/>
            </a:endParaRPr>
          </a:p>
        </p:txBody>
      </p:sp>
      <p:sp>
        <p:nvSpPr>
          <p:cNvPr id="329" name="Google Shape;329;p45"/>
          <p:cNvSpPr/>
          <p:nvPr/>
        </p:nvSpPr>
        <p:spPr>
          <a:xfrm>
            <a:off x="3448150" y="1005100"/>
            <a:ext cx="1245300" cy="729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Quattrocento Sans"/>
                <a:ea typeface="Quattrocento Sans"/>
                <a:cs typeface="Quattrocento Sans"/>
                <a:sym typeface="Quattrocento Sans"/>
              </a:rPr>
              <a:t>“Hot” songs</a:t>
            </a:r>
            <a:endParaRPr b="1">
              <a:latin typeface="Quattrocento Sans"/>
              <a:ea typeface="Quattrocento Sans"/>
              <a:cs typeface="Quattrocento Sans"/>
              <a:sym typeface="Quattrocento Sans"/>
            </a:endParaRPr>
          </a:p>
        </p:txBody>
      </p:sp>
      <p:sp>
        <p:nvSpPr>
          <p:cNvPr id="330" name="Google Shape;330;p45"/>
          <p:cNvSpPr txBox="1"/>
          <p:nvPr/>
        </p:nvSpPr>
        <p:spPr>
          <a:xfrm>
            <a:off x="4937425" y="1039525"/>
            <a:ext cx="13539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Quattrocento Sans"/>
                <a:ea typeface="Quattrocento Sans"/>
                <a:cs typeface="Quattrocento Sans"/>
                <a:sym typeface="Quattrocento Sans"/>
              </a:rPr>
              <a:t>Web scraping</a:t>
            </a:r>
            <a:endParaRPr b="1" sz="1200">
              <a:latin typeface="Quattrocento Sans"/>
              <a:ea typeface="Quattrocento Sans"/>
              <a:cs typeface="Quattrocento Sans"/>
              <a:sym typeface="Quattrocento Sans"/>
            </a:endParaRPr>
          </a:p>
        </p:txBody>
      </p:sp>
      <p:pic>
        <p:nvPicPr>
          <p:cNvPr id="331" name="Google Shape;331;p45"/>
          <p:cNvPicPr preferRelativeResize="0"/>
          <p:nvPr/>
        </p:nvPicPr>
        <p:blipFill>
          <a:blip r:embed="rId3">
            <a:alphaModFix/>
          </a:blip>
          <a:stretch>
            <a:fillRect/>
          </a:stretch>
        </p:blipFill>
        <p:spPr>
          <a:xfrm>
            <a:off x="6348123" y="850412"/>
            <a:ext cx="372900" cy="334864"/>
          </a:xfrm>
          <a:prstGeom prst="rect">
            <a:avLst/>
          </a:prstGeom>
          <a:noFill/>
          <a:ln>
            <a:noFill/>
          </a:ln>
        </p:spPr>
      </p:pic>
      <p:pic>
        <p:nvPicPr>
          <p:cNvPr id="332" name="Google Shape;332;p45"/>
          <p:cNvPicPr preferRelativeResize="0"/>
          <p:nvPr/>
        </p:nvPicPr>
        <p:blipFill>
          <a:blip r:embed="rId4">
            <a:alphaModFix/>
          </a:blip>
          <a:stretch>
            <a:fillRect/>
          </a:stretch>
        </p:blipFill>
        <p:spPr>
          <a:xfrm>
            <a:off x="6342851" y="1218656"/>
            <a:ext cx="425175" cy="423294"/>
          </a:xfrm>
          <a:prstGeom prst="rect">
            <a:avLst/>
          </a:prstGeom>
          <a:noFill/>
          <a:ln>
            <a:noFill/>
          </a:ln>
        </p:spPr>
      </p:pic>
      <p:cxnSp>
        <p:nvCxnSpPr>
          <p:cNvPr id="333" name="Google Shape;333;p45"/>
          <p:cNvCxnSpPr/>
          <p:nvPr/>
        </p:nvCxnSpPr>
        <p:spPr>
          <a:xfrm rot="10800000">
            <a:off x="4789150" y="1358800"/>
            <a:ext cx="1458000" cy="0"/>
          </a:xfrm>
          <a:prstGeom prst="straightConnector1">
            <a:avLst/>
          </a:prstGeom>
          <a:noFill/>
          <a:ln cap="flat" cmpd="sng" w="9525">
            <a:solidFill>
              <a:schemeClr val="dk2"/>
            </a:solidFill>
            <a:prstDash val="dash"/>
            <a:round/>
            <a:headEnd len="med" w="med" type="none"/>
            <a:tailEnd len="med" w="med" type="triangle"/>
          </a:ln>
        </p:spPr>
      </p:cxnSp>
      <p:cxnSp>
        <p:nvCxnSpPr>
          <p:cNvPr id="334" name="Google Shape;334;p45"/>
          <p:cNvCxnSpPr/>
          <p:nvPr/>
        </p:nvCxnSpPr>
        <p:spPr>
          <a:xfrm>
            <a:off x="4811275" y="1108100"/>
            <a:ext cx="1479900" cy="0"/>
          </a:xfrm>
          <a:prstGeom prst="straightConnector1">
            <a:avLst/>
          </a:prstGeom>
          <a:noFill/>
          <a:ln cap="flat" cmpd="sng" w="9525">
            <a:solidFill>
              <a:schemeClr val="dk2"/>
            </a:solidFill>
            <a:prstDash val="dash"/>
            <a:round/>
            <a:headEnd len="med" w="med" type="none"/>
            <a:tailEnd len="med" w="med" type="triangle"/>
          </a:ln>
        </p:spPr>
      </p:cxnSp>
      <p:sp>
        <p:nvSpPr>
          <p:cNvPr id="335" name="Google Shape;335;p45"/>
          <p:cNvSpPr txBox="1"/>
          <p:nvPr/>
        </p:nvSpPr>
        <p:spPr>
          <a:xfrm>
            <a:off x="26375" y="0"/>
            <a:ext cx="2842800" cy="6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Source Code Pro"/>
                <a:ea typeface="Source Code Pro"/>
                <a:cs typeface="Source Code Pro"/>
                <a:sym typeface="Source Code Pro"/>
              </a:rPr>
              <a:t>1st prototype</a:t>
            </a:r>
            <a:endParaRPr b="1" sz="2600">
              <a:latin typeface="Source Code Pro"/>
              <a:ea typeface="Source Code Pro"/>
              <a:cs typeface="Source Code Pro"/>
              <a:sym typeface="Source Code Pr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6"/>
          <p:cNvSpPr txBox="1"/>
          <p:nvPr/>
        </p:nvSpPr>
        <p:spPr>
          <a:xfrm>
            <a:off x="639200" y="1597450"/>
            <a:ext cx="13539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Quattrocento Sans"/>
                <a:ea typeface="Quattrocento Sans"/>
                <a:cs typeface="Quattrocento Sans"/>
                <a:sym typeface="Quattrocento Sans"/>
              </a:rPr>
              <a:t>Web scraping</a:t>
            </a:r>
            <a:endParaRPr b="1" sz="1200">
              <a:latin typeface="Quattrocento Sans"/>
              <a:ea typeface="Quattrocento Sans"/>
              <a:cs typeface="Quattrocento Sans"/>
              <a:sym typeface="Quattrocento Sans"/>
            </a:endParaRPr>
          </a:p>
        </p:txBody>
      </p:sp>
      <p:sp>
        <p:nvSpPr>
          <p:cNvPr id="341" name="Google Shape;341;p46"/>
          <p:cNvSpPr/>
          <p:nvPr/>
        </p:nvSpPr>
        <p:spPr>
          <a:xfrm>
            <a:off x="5873625" y="40148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Quattrocento Sans"/>
                <a:ea typeface="Quattrocento Sans"/>
                <a:cs typeface="Quattrocento Sans"/>
                <a:sym typeface="Quattrocento Sans"/>
              </a:rPr>
              <a:t>Recommend song from same cluster</a:t>
            </a:r>
            <a:endParaRPr sz="1100">
              <a:solidFill>
                <a:schemeClr val="dk1"/>
              </a:solidFill>
              <a:latin typeface="Quattrocento Sans"/>
              <a:ea typeface="Quattrocento Sans"/>
              <a:cs typeface="Quattrocento Sans"/>
              <a:sym typeface="Quattrocento Sans"/>
            </a:endParaRPr>
          </a:p>
        </p:txBody>
      </p:sp>
      <p:sp>
        <p:nvSpPr>
          <p:cNvPr id="342" name="Google Shape;342;p46"/>
          <p:cNvSpPr/>
          <p:nvPr/>
        </p:nvSpPr>
        <p:spPr>
          <a:xfrm>
            <a:off x="4274200" y="2914150"/>
            <a:ext cx="236850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Quattrocento Sans"/>
                <a:ea typeface="Quattrocento Sans"/>
                <a:cs typeface="Quattrocento Sans"/>
                <a:sym typeface="Quattrocento Sans"/>
              </a:rPr>
              <a:t>Recommend another “hot” song</a:t>
            </a:r>
            <a:endParaRPr sz="1100">
              <a:solidFill>
                <a:schemeClr val="dk1"/>
              </a:solidFill>
              <a:latin typeface="Quattrocento Sans"/>
              <a:ea typeface="Quattrocento Sans"/>
              <a:cs typeface="Quattrocento Sans"/>
              <a:sym typeface="Quattrocento Sans"/>
            </a:endParaRPr>
          </a:p>
        </p:txBody>
      </p:sp>
      <p:grpSp>
        <p:nvGrpSpPr>
          <p:cNvPr id="343" name="Google Shape;343;p46"/>
          <p:cNvGrpSpPr/>
          <p:nvPr/>
        </p:nvGrpSpPr>
        <p:grpSpPr>
          <a:xfrm>
            <a:off x="1824725" y="1129802"/>
            <a:ext cx="3690900" cy="1254495"/>
            <a:chOff x="2616200" y="215675"/>
            <a:chExt cx="3690900" cy="1406700"/>
          </a:xfrm>
        </p:grpSpPr>
        <p:sp>
          <p:nvSpPr>
            <p:cNvPr id="344" name="Google Shape;344;p46"/>
            <p:cNvSpPr/>
            <p:nvPr/>
          </p:nvSpPr>
          <p:spPr>
            <a:xfrm>
              <a:off x="2616200" y="215675"/>
              <a:ext cx="3690900" cy="1406700"/>
            </a:xfrm>
            <a:prstGeom prst="rect">
              <a:avLst/>
            </a:prstGeom>
            <a:noFill/>
            <a:ln cap="flat" cmpd="sng" w="28575">
              <a:solidFill>
                <a:srgbClr val="38761D"/>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Quattrocento Sans"/>
                  <a:ea typeface="Quattrocento Sans"/>
                  <a:cs typeface="Quattrocento Sans"/>
                  <a:sym typeface="Quattrocento Sans"/>
                </a:rPr>
                <a:t>Data collection</a:t>
              </a:r>
              <a:endParaRPr b="1">
                <a:latin typeface="Quattrocento Sans"/>
                <a:ea typeface="Quattrocento Sans"/>
                <a:cs typeface="Quattrocento Sans"/>
                <a:sym typeface="Quattrocento Sans"/>
              </a:endParaRPr>
            </a:p>
          </p:txBody>
        </p:sp>
        <p:sp>
          <p:nvSpPr>
            <p:cNvPr id="345" name="Google Shape;345;p46"/>
            <p:cNvSpPr/>
            <p:nvPr/>
          </p:nvSpPr>
          <p:spPr>
            <a:xfrm>
              <a:off x="2791825" y="624100"/>
              <a:ext cx="1245300" cy="729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Quattrocento Sans"/>
                  <a:ea typeface="Quattrocento Sans"/>
                  <a:cs typeface="Quattrocento Sans"/>
                  <a:sym typeface="Quattrocento Sans"/>
                </a:rPr>
                <a:t>“Hot” songs</a:t>
              </a:r>
              <a:endParaRPr>
                <a:latin typeface="Quattrocento Sans"/>
                <a:ea typeface="Quattrocento Sans"/>
                <a:cs typeface="Quattrocento Sans"/>
                <a:sym typeface="Quattrocento Sans"/>
              </a:endParaRPr>
            </a:p>
          </p:txBody>
        </p:sp>
        <p:sp>
          <p:nvSpPr>
            <p:cNvPr id="346" name="Google Shape;346;p46"/>
            <p:cNvSpPr/>
            <p:nvPr/>
          </p:nvSpPr>
          <p:spPr>
            <a:xfrm>
              <a:off x="4604375" y="624000"/>
              <a:ext cx="1298100" cy="7296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Quattrocento Sans"/>
                  <a:ea typeface="Quattrocento Sans"/>
                  <a:cs typeface="Quattrocento Sans"/>
                  <a:sym typeface="Quattrocento Sans"/>
                </a:rPr>
                <a:t>Audio features </a:t>
              </a:r>
              <a:endParaRPr>
                <a:latin typeface="Quattrocento Sans"/>
                <a:ea typeface="Quattrocento Sans"/>
                <a:cs typeface="Quattrocento Sans"/>
                <a:sym typeface="Quattrocento Sans"/>
              </a:endParaRPr>
            </a:p>
          </p:txBody>
        </p:sp>
      </p:grpSp>
      <p:grpSp>
        <p:nvGrpSpPr>
          <p:cNvPr id="347" name="Google Shape;347;p46"/>
          <p:cNvGrpSpPr/>
          <p:nvPr/>
        </p:nvGrpSpPr>
        <p:grpSpPr>
          <a:xfrm>
            <a:off x="6469725" y="1129766"/>
            <a:ext cx="2368500" cy="1254495"/>
            <a:chOff x="6469725" y="977675"/>
            <a:chExt cx="2368500" cy="1406700"/>
          </a:xfrm>
        </p:grpSpPr>
        <p:sp>
          <p:nvSpPr>
            <p:cNvPr id="348" name="Google Shape;348;p46"/>
            <p:cNvSpPr/>
            <p:nvPr/>
          </p:nvSpPr>
          <p:spPr>
            <a:xfrm>
              <a:off x="6469725" y="977675"/>
              <a:ext cx="2368500" cy="1406700"/>
            </a:xfrm>
            <a:prstGeom prst="rect">
              <a:avLst/>
            </a:prstGeom>
            <a:noFill/>
            <a:ln cap="flat" cmpd="sng" w="28575">
              <a:solidFill>
                <a:srgbClr val="741B47"/>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Quattrocento Sans"/>
                  <a:ea typeface="Quattrocento Sans"/>
                  <a:cs typeface="Quattrocento Sans"/>
                  <a:sym typeface="Quattrocento Sans"/>
                </a:rPr>
                <a:t>Modelling</a:t>
              </a:r>
              <a:endParaRPr b="1">
                <a:latin typeface="Quattrocento Sans"/>
                <a:ea typeface="Quattrocento Sans"/>
                <a:cs typeface="Quattrocento Sans"/>
                <a:sym typeface="Quattrocento Sans"/>
              </a:endParaRPr>
            </a:p>
          </p:txBody>
        </p:sp>
        <p:sp>
          <p:nvSpPr>
            <p:cNvPr id="349" name="Google Shape;349;p46"/>
            <p:cNvSpPr/>
            <p:nvPr/>
          </p:nvSpPr>
          <p:spPr>
            <a:xfrm>
              <a:off x="7023800" y="1374275"/>
              <a:ext cx="1372200" cy="729600"/>
            </a:xfrm>
            <a:prstGeom prst="rect">
              <a:avLst/>
            </a:prstGeom>
            <a:solidFill>
              <a:srgbClr val="EAD1D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Song clusters</a:t>
              </a:r>
              <a:endParaRPr>
                <a:latin typeface="Quattrocento Sans"/>
                <a:ea typeface="Quattrocento Sans"/>
                <a:cs typeface="Quattrocento Sans"/>
                <a:sym typeface="Quattrocento Sans"/>
              </a:endParaRPr>
            </a:p>
          </p:txBody>
        </p:sp>
      </p:grpSp>
      <p:cxnSp>
        <p:nvCxnSpPr>
          <p:cNvPr id="350" name="Google Shape;350;p46"/>
          <p:cNvCxnSpPr/>
          <p:nvPr/>
        </p:nvCxnSpPr>
        <p:spPr>
          <a:xfrm>
            <a:off x="1432625" y="3829300"/>
            <a:ext cx="285600" cy="0"/>
          </a:xfrm>
          <a:prstGeom prst="straightConnector1">
            <a:avLst/>
          </a:prstGeom>
          <a:noFill/>
          <a:ln cap="flat" cmpd="sng" w="9525">
            <a:solidFill>
              <a:schemeClr val="dk2"/>
            </a:solidFill>
            <a:prstDash val="solid"/>
            <a:round/>
            <a:headEnd len="med" w="med" type="none"/>
            <a:tailEnd len="med" w="med" type="triangle"/>
          </a:ln>
        </p:spPr>
      </p:cxnSp>
      <p:sp>
        <p:nvSpPr>
          <p:cNvPr id="351" name="Google Shape;351;p46"/>
          <p:cNvSpPr/>
          <p:nvPr/>
        </p:nvSpPr>
        <p:spPr>
          <a:xfrm>
            <a:off x="2920550" y="2056325"/>
            <a:ext cx="2309953" cy="937423"/>
          </a:xfrm>
          <a:custGeom>
            <a:rect b="b" l="l" r="r" t="t"/>
            <a:pathLst>
              <a:path extrusionOk="0" h="33696" w="156793">
                <a:moveTo>
                  <a:pt x="0" y="0"/>
                </a:moveTo>
                <a:cubicBezTo>
                  <a:pt x="3170" y="4121"/>
                  <a:pt x="-2717" y="21241"/>
                  <a:pt x="19022" y="24728"/>
                </a:cubicBezTo>
                <a:cubicBezTo>
                  <a:pt x="40761" y="28215"/>
                  <a:pt x="107473" y="19429"/>
                  <a:pt x="130435" y="20924"/>
                </a:cubicBezTo>
                <a:cubicBezTo>
                  <a:pt x="153397" y="22419"/>
                  <a:pt x="152400" y="31567"/>
                  <a:pt x="156793" y="33696"/>
                </a:cubicBezTo>
              </a:path>
            </a:pathLst>
          </a:custGeom>
          <a:noFill/>
          <a:ln cap="flat" cmpd="sng" w="9525">
            <a:solidFill>
              <a:schemeClr val="dk2"/>
            </a:solidFill>
            <a:prstDash val="dash"/>
            <a:round/>
            <a:headEnd len="med" w="med" type="none"/>
            <a:tailEnd len="med" w="med" type="triangle"/>
          </a:ln>
        </p:spPr>
      </p:sp>
      <p:sp>
        <p:nvSpPr>
          <p:cNvPr id="352" name="Google Shape;352;p46"/>
          <p:cNvSpPr/>
          <p:nvPr/>
        </p:nvSpPr>
        <p:spPr>
          <a:xfrm rot="480551">
            <a:off x="1997661" y="2042145"/>
            <a:ext cx="544671" cy="1457467"/>
          </a:xfrm>
          <a:custGeom>
            <a:rect b="b" l="l" r="r" t="t"/>
            <a:pathLst>
              <a:path extrusionOk="0" h="32880" w="11909">
                <a:moveTo>
                  <a:pt x="11909" y="32880"/>
                </a:moveTo>
                <a:cubicBezTo>
                  <a:pt x="9962" y="30842"/>
                  <a:pt x="1492" y="26132"/>
                  <a:pt x="224" y="20652"/>
                </a:cubicBezTo>
                <a:cubicBezTo>
                  <a:pt x="-1044" y="15172"/>
                  <a:pt x="3621" y="3442"/>
                  <a:pt x="4300" y="0"/>
                </a:cubicBezTo>
              </a:path>
            </a:pathLst>
          </a:custGeom>
          <a:noFill/>
          <a:ln cap="flat" cmpd="sng" w="9525">
            <a:solidFill>
              <a:schemeClr val="dk2"/>
            </a:solidFill>
            <a:prstDash val="dash"/>
            <a:round/>
            <a:headEnd len="med" w="med" type="none"/>
            <a:tailEnd len="med" w="med" type="triangle"/>
          </a:ln>
        </p:spPr>
      </p:sp>
      <p:cxnSp>
        <p:nvCxnSpPr>
          <p:cNvPr id="353" name="Google Shape;353;p46"/>
          <p:cNvCxnSpPr/>
          <p:nvPr/>
        </p:nvCxnSpPr>
        <p:spPr>
          <a:xfrm>
            <a:off x="3260275" y="3829300"/>
            <a:ext cx="231000" cy="0"/>
          </a:xfrm>
          <a:prstGeom prst="straightConnector1">
            <a:avLst/>
          </a:prstGeom>
          <a:noFill/>
          <a:ln cap="flat" cmpd="sng" w="9525">
            <a:solidFill>
              <a:schemeClr val="dk2"/>
            </a:solidFill>
            <a:prstDash val="solid"/>
            <a:round/>
            <a:headEnd len="med" w="med" type="none"/>
            <a:tailEnd len="med" w="med" type="none"/>
          </a:ln>
        </p:spPr>
      </p:cxnSp>
      <p:cxnSp>
        <p:nvCxnSpPr>
          <p:cNvPr id="354" name="Google Shape;354;p46"/>
          <p:cNvCxnSpPr/>
          <p:nvPr/>
        </p:nvCxnSpPr>
        <p:spPr>
          <a:xfrm>
            <a:off x="3496350" y="3278950"/>
            <a:ext cx="0" cy="1100700"/>
          </a:xfrm>
          <a:prstGeom prst="straightConnector1">
            <a:avLst/>
          </a:prstGeom>
          <a:noFill/>
          <a:ln cap="flat" cmpd="sng" w="9525">
            <a:solidFill>
              <a:schemeClr val="dk2"/>
            </a:solidFill>
            <a:prstDash val="solid"/>
            <a:round/>
            <a:headEnd len="med" w="med" type="none"/>
            <a:tailEnd len="med" w="med" type="none"/>
          </a:ln>
        </p:spPr>
      </p:cxnSp>
      <p:cxnSp>
        <p:nvCxnSpPr>
          <p:cNvPr id="355" name="Google Shape;355;p46"/>
          <p:cNvCxnSpPr/>
          <p:nvPr/>
        </p:nvCxnSpPr>
        <p:spPr>
          <a:xfrm>
            <a:off x="3484400" y="3278950"/>
            <a:ext cx="1026000" cy="0"/>
          </a:xfrm>
          <a:prstGeom prst="straightConnector1">
            <a:avLst/>
          </a:prstGeom>
          <a:noFill/>
          <a:ln cap="flat" cmpd="sng" w="9525">
            <a:solidFill>
              <a:schemeClr val="dk2"/>
            </a:solidFill>
            <a:prstDash val="solid"/>
            <a:round/>
            <a:headEnd len="med" w="med" type="none"/>
            <a:tailEnd len="med" w="med" type="triangle"/>
          </a:ln>
        </p:spPr>
      </p:cxnSp>
      <p:cxnSp>
        <p:nvCxnSpPr>
          <p:cNvPr id="356" name="Google Shape;356;p46"/>
          <p:cNvCxnSpPr/>
          <p:nvPr/>
        </p:nvCxnSpPr>
        <p:spPr>
          <a:xfrm>
            <a:off x="3504800" y="4379650"/>
            <a:ext cx="372900" cy="0"/>
          </a:xfrm>
          <a:prstGeom prst="straightConnector1">
            <a:avLst/>
          </a:prstGeom>
          <a:noFill/>
          <a:ln cap="flat" cmpd="sng" w="9525">
            <a:solidFill>
              <a:schemeClr val="dk2"/>
            </a:solidFill>
            <a:prstDash val="solid"/>
            <a:round/>
            <a:headEnd len="med" w="med" type="none"/>
            <a:tailEnd len="med" w="med" type="triangle"/>
          </a:ln>
        </p:spPr>
      </p:cxnSp>
      <p:sp>
        <p:nvSpPr>
          <p:cNvPr id="357" name="Google Shape;357;p46"/>
          <p:cNvSpPr/>
          <p:nvPr/>
        </p:nvSpPr>
        <p:spPr>
          <a:xfrm>
            <a:off x="3886600" y="4014850"/>
            <a:ext cx="1565700" cy="7296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Quattrocento Sans"/>
                <a:ea typeface="Quattrocento Sans"/>
                <a:cs typeface="Quattrocento Sans"/>
                <a:sym typeface="Quattrocento Sans"/>
              </a:rPr>
              <a:t>Find audio features of the song</a:t>
            </a:r>
            <a:endParaRPr sz="1100">
              <a:latin typeface="Quattrocento Sans"/>
              <a:ea typeface="Quattrocento Sans"/>
              <a:cs typeface="Quattrocento Sans"/>
              <a:sym typeface="Quattrocento Sans"/>
            </a:endParaRPr>
          </a:p>
        </p:txBody>
      </p:sp>
      <p:cxnSp>
        <p:nvCxnSpPr>
          <p:cNvPr id="358" name="Google Shape;358;p46"/>
          <p:cNvCxnSpPr>
            <a:stCxn id="357" idx="3"/>
          </p:cNvCxnSpPr>
          <p:nvPr/>
        </p:nvCxnSpPr>
        <p:spPr>
          <a:xfrm>
            <a:off x="5452300" y="4379650"/>
            <a:ext cx="667800" cy="0"/>
          </a:xfrm>
          <a:prstGeom prst="straightConnector1">
            <a:avLst/>
          </a:prstGeom>
          <a:noFill/>
          <a:ln cap="flat" cmpd="sng" w="9525">
            <a:solidFill>
              <a:schemeClr val="dk2"/>
            </a:solidFill>
            <a:prstDash val="solid"/>
            <a:round/>
            <a:headEnd len="med" w="med" type="none"/>
            <a:tailEnd len="med" w="med" type="triangle"/>
          </a:ln>
        </p:spPr>
      </p:cxnSp>
      <p:sp>
        <p:nvSpPr>
          <p:cNvPr id="359" name="Google Shape;359;p46"/>
          <p:cNvSpPr/>
          <p:nvPr/>
        </p:nvSpPr>
        <p:spPr>
          <a:xfrm>
            <a:off x="5026525" y="1471084"/>
            <a:ext cx="2078800" cy="198025"/>
          </a:xfrm>
          <a:custGeom>
            <a:rect b="b" l="l" r="r" t="t"/>
            <a:pathLst>
              <a:path extrusionOk="0" h="7921" w="83152">
                <a:moveTo>
                  <a:pt x="0" y="6019"/>
                </a:moveTo>
                <a:cubicBezTo>
                  <a:pt x="6024" y="5023"/>
                  <a:pt x="22282" y="-277"/>
                  <a:pt x="36141" y="40"/>
                </a:cubicBezTo>
                <a:cubicBezTo>
                  <a:pt x="50000" y="357"/>
                  <a:pt x="75317" y="6608"/>
                  <a:pt x="83152" y="7921"/>
                </a:cubicBezTo>
              </a:path>
            </a:pathLst>
          </a:custGeom>
          <a:noFill/>
          <a:ln cap="flat" cmpd="sng" w="9525">
            <a:solidFill>
              <a:schemeClr val="dk2"/>
            </a:solidFill>
            <a:prstDash val="dash"/>
            <a:round/>
            <a:headEnd len="med" w="med" type="none"/>
            <a:tailEnd len="med" w="med" type="triangle"/>
          </a:ln>
        </p:spPr>
      </p:sp>
      <p:sp>
        <p:nvSpPr>
          <p:cNvPr id="360" name="Google Shape;360;p46"/>
          <p:cNvSpPr/>
          <p:nvPr/>
        </p:nvSpPr>
        <p:spPr>
          <a:xfrm>
            <a:off x="7560475" y="2069900"/>
            <a:ext cx="396300" cy="2044850"/>
          </a:xfrm>
          <a:custGeom>
            <a:rect b="b" l="l" r="r" t="t"/>
            <a:pathLst>
              <a:path extrusionOk="0" h="81794" w="15852">
                <a:moveTo>
                  <a:pt x="4348" y="0"/>
                </a:moveTo>
                <a:cubicBezTo>
                  <a:pt x="6250" y="8424"/>
                  <a:pt x="16486" y="36912"/>
                  <a:pt x="15761" y="50544"/>
                </a:cubicBezTo>
                <a:cubicBezTo>
                  <a:pt x="15036" y="64176"/>
                  <a:pt x="2627" y="76586"/>
                  <a:pt x="0" y="81794"/>
                </a:cubicBezTo>
              </a:path>
            </a:pathLst>
          </a:custGeom>
          <a:noFill/>
          <a:ln cap="flat" cmpd="sng" w="9525">
            <a:solidFill>
              <a:schemeClr val="dk2"/>
            </a:solidFill>
            <a:prstDash val="dash"/>
            <a:round/>
            <a:headEnd len="med" w="med" type="none"/>
            <a:tailEnd len="med" w="med" type="triangle"/>
          </a:ln>
        </p:spPr>
      </p:sp>
      <p:sp>
        <p:nvSpPr>
          <p:cNvPr id="361" name="Google Shape;361;p46"/>
          <p:cNvSpPr/>
          <p:nvPr/>
        </p:nvSpPr>
        <p:spPr>
          <a:xfrm>
            <a:off x="135225" y="3487750"/>
            <a:ext cx="148775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Quattrocento Sans"/>
                <a:ea typeface="Quattrocento Sans"/>
                <a:cs typeface="Quattrocento Sans"/>
                <a:sym typeface="Quattrocento Sans"/>
              </a:rPr>
              <a:t>User inputs song</a:t>
            </a:r>
            <a:endParaRPr sz="1100"/>
          </a:p>
        </p:txBody>
      </p:sp>
      <p:sp>
        <p:nvSpPr>
          <p:cNvPr id="362" name="Google Shape;362;p46"/>
          <p:cNvSpPr/>
          <p:nvPr/>
        </p:nvSpPr>
        <p:spPr>
          <a:xfrm>
            <a:off x="1707300" y="3222100"/>
            <a:ext cx="1565700" cy="1201200"/>
          </a:xfrm>
          <a:prstGeom prst="diamond">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Quattrocento Sans"/>
                <a:ea typeface="Quattrocento Sans"/>
                <a:cs typeface="Quattrocento Sans"/>
                <a:sym typeface="Quattrocento Sans"/>
              </a:rPr>
              <a:t>Is it currently “hot”?</a:t>
            </a:r>
            <a:endParaRPr sz="1100">
              <a:solidFill>
                <a:schemeClr val="dk1"/>
              </a:solidFill>
              <a:latin typeface="Quattrocento Sans"/>
              <a:ea typeface="Quattrocento Sans"/>
              <a:cs typeface="Quattrocento Sans"/>
              <a:sym typeface="Quattrocento Sans"/>
            </a:endParaRPr>
          </a:p>
          <a:p>
            <a:pPr indent="0" lvl="0" marL="0" rtl="0" algn="ctr">
              <a:spcBef>
                <a:spcPts val="0"/>
              </a:spcBef>
              <a:spcAft>
                <a:spcPts val="0"/>
              </a:spcAft>
              <a:buNone/>
            </a:pPr>
            <a:r>
              <a:t/>
            </a:r>
            <a:endParaRPr sz="1100"/>
          </a:p>
        </p:txBody>
      </p:sp>
      <p:sp>
        <p:nvSpPr>
          <p:cNvPr id="363" name="Google Shape;363;p46"/>
          <p:cNvSpPr/>
          <p:nvPr/>
        </p:nvSpPr>
        <p:spPr>
          <a:xfrm>
            <a:off x="5040100" y="1995175"/>
            <a:ext cx="1924675" cy="2099175"/>
          </a:xfrm>
          <a:custGeom>
            <a:rect b="b" l="l" r="r" t="t"/>
            <a:pathLst>
              <a:path extrusionOk="0" h="83967" w="76987">
                <a:moveTo>
                  <a:pt x="16305" y="83967"/>
                </a:moveTo>
                <a:cubicBezTo>
                  <a:pt x="25137" y="80616"/>
                  <a:pt x="59421" y="70517"/>
                  <a:pt x="69294" y="63859"/>
                </a:cubicBezTo>
                <a:cubicBezTo>
                  <a:pt x="79167" y="57202"/>
                  <a:pt x="77356" y="50634"/>
                  <a:pt x="75544" y="44022"/>
                </a:cubicBezTo>
                <a:cubicBezTo>
                  <a:pt x="73732" y="37410"/>
                  <a:pt x="71015" y="31522"/>
                  <a:pt x="58424" y="24185"/>
                </a:cubicBezTo>
                <a:cubicBezTo>
                  <a:pt x="45833" y="16848"/>
                  <a:pt x="9737" y="4031"/>
                  <a:pt x="0" y="0"/>
                </a:cubicBezTo>
              </a:path>
            </a:pathLst>
          </a:custGeom>
          <a:noFill/>
          <a:ln cap="flat" cmpd="sng" w="9525">
            <a:solidFill>
              <a:schemeClr val="dk2"/>
            </a:solidFill>
            <a:prstDash val="dash"/>
            <a:round/>
            <a:headEnd len="med" w="med" type="none"/>
            <a:tailEnd len="med" w="med" type="triangle"/>
          </a:ln>
        </p:spPr>
      </p:sp>
      <p:sp>
        <p:nvSpPr>
          <p:cNvPr id="364" name="Google Shape;364;p46"/>
          <p:cNvSpPr txBox="1"/>
          <p:nvPr/>
        </p:nvSpPr>
        <p:spPr>
          <a:xfrm>
            <a:off x="3719700" y="29937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Yes</a:t>
            </a:r>
            <a:endParaRPr sz="1200">
              <a:latin typeface="Quattrocento Sans"/>
              <a:ea typeface="Quattrocento Sans"/>
              <a:cs typeface="Quattrocento Sans"/>
              <a:sym typeface="Quattrocento Sans"/>
            </a:endParaRPr>
          </a:p>
        </p:txBody>
      </p:sp>
      <p:sp>
        <p:nvSpPr>
          <p:cNvPr id="365" name="Google Shape;365;p46"/>
          <p:cNvSpPr txBox="1"/>
          <p:nvPr/>
        </p:nvSpPr>
        <p:spPr>
          <a:xfrm>
            <a:off x="3460250" y="4094350"/>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Quattrocento Sans"/>
                <a:ea typeface="Quattrocento Sans"/>
                <a:cs typeface="Quattrocento Sans"/>
                <a:sym typeface="Quattrocento Sans"/>
              </a:rPr>
              <a:t>No</a:t>
            </a:r>
            <a:endParaRPr sz="1200">
              <a:latin typeface="Quattrocento Sans"/>
              <a:ea typeface="Quattrocento Sans"/>
              <a:cs typeface="Quattrocento Sans"/>
              <a:sym typeface="Quattrocento Sans"/>
            </a:endParaRPr>
          </a:p>
        </p:txBody>
      </p:sp>
      <p:pic>
        <p:nvPicPr>
          <p:cNvPr id="366" name="Google Shape;366;p46"/>
          <p:cNvPicPr preferRelativeResize="0"/>
          <p:nvPr/>
        </p:nvPicPr>
        <p:blipFill>
          <a:blip r:embed="rId3">
            <a:alphaModFix/>
          </a:blip>
          <a:stretch>
            <a:fillRect/>
          </a:stretch>
        </p:blipFill>
        <p:spPr>
          <a:xfrm>
            <a:off x="4274200" y="280000"/>
            <a:ext cx="462000" cy="462000"/>
          </a:xfrm>
          <a:prstGeom prst="rect">
            <a:avLst/>
          </a:prstGeom>
          <a:noFill/>
          <a:ln>
            <a:noFill/>
          </a:ln>
        </p:spPr>
      </p:pic>
      <p:cxnSp>
        <p:nvCxnSpPr>
          <p:cNvPr id="367" name="Google Shape;367;p46"/>
          <p:cNvCxnSpPr/>
          <p:nvPr/>
        </p:nvCxnSpPr>
        <p:spPr>
          <a:xfrm rot="10800000">
            <a:off x="4335075" y="741677"/>
            <a:ext cx="0" cy="704400"/>
          </a:xfrm>
          <a:prstGeom prst="straightConnector1">
            <a:avLst/>
          </a:prstGeom>
          <a:noFill/>
          <a:ln cap="flat" cmpd="sng" w="9525">
            <a:solidFill>
              <a:schemeClr val="dk2"/>
            </a:solidFill>
            <a:prstDash val="dash"/>
            <a:round/>
            <a:headEnd len="med" w="med" type="none"/>
            <a:tailEnd len="med" w="med" type="triangle"/>
          </a:ln>
        </p:spPr>
      </p:cxnSp>
      <p:cxnSp>
        <p:nvCxnSpPr>
          <p:cNvPr id="368" name="Google Shape;368;p46"/>
          <p:cNvCxnSpPr/>
          <p:nvPr/>
        </p:nvCxnSpPr>
        <p:spPr>
          <a:xfrm>
            <a:off x="4669450" y="741475"/>
            <a:ext cx="0" cy="729600"/>
          </a:xfrm>
          <a:prstGeom prst="straightConnector1">
            <a:avLst/>
          </a:prstGeom>
          <a:noFill/>
          <a:ln cap="flat" cmpd="sng" w="9525">
            <a:solidFill>
              <a:schemeClr val="dk2"/>
            </a:solidFill>
            <a:prstDash val="dash"/>
            <a:round/>
            <a:headEnd len="med" w="med" type="none"/>
            <a:tailEnd len="med" w="med" type="triangle"/>
          </a:ln>
        </p:spPr>
      </p:cxnSp>
      <p:sp>
        <p:nvSpPr>
          <p:cNvPr id="369" name="Google Shape;369;p46"/>
          <p:cNvSpPr txBox="1"/>
          <p:nvPr/>
        </p:nvSpPr>
        <p:spPr>
          <a:xfrm>
            <a:off x="4301375" y="741988"/>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Quattrocento Sans"/>
                <a:ea typeface="Quattrocento Sans"/>
                <a:cs typeface="Quattrocento Sans"/>
                <a:sym typeface="Quattrocento Sans"/>
              </a:rPr>
              <a:t>API</a:t>
            </a:r>
            <a:endParaRPr b="1" sz="1200">
              <a:latin typeface="Quattrocento Sans"/>
              <a:ea typeface="Quattrocento Sans"/>
              <a:cs typeface="Quattrocento Sans"/>
              <a:sym typeface="Quattrocento Sans"/>
            </a:endParaRPr>
          </a:p>
        </p:txBody>
      </p:sp>
      <p:pic>
        <p:nvPicPr>
          <p:cNvPr id="370" name="Google Shape;370;p46"/>
          <p:cNvPicPr preferRelativeResize="0"/>
          <p:nvPr/>
        </p:nvPicPr>
        <p:blipFill>
          <a:blip r:embed="rId4">
            <a:alphaModFix/>
          </a:blip>
          <a:stretch>
            <a:fillRect/>
          </a:stretch>
        </p:blipFill>
        <p:spPr>
          <a:xfrm>
            <a:off x="146988" y="1254223"/>
            <a:ext cx="462000" cy="414878"/>
          </a:xfrm>
          <a:prstGeom prst="rect">
            <a:avLst/>
          </a:prstGeom>
          <a:noFill/>
          <a:ln>
            <a:noFill/>
          </a:ln>
        </p:spPr>
      </p:pic>
      <p:pic>
        <p:nvPicPr>
          <p:cNvPr id="371" name="Google Shape;371;p46"/>
          <p:cNvPicPr preferRelativeResize="0"/>
          <p:nvPr/>
        </p:nvPicPr>
        <p:blipFill>
          <a:blip r:embed="rId5">
            <a:alphaModFix/>
          </a:blip>
          <a:stretch>
            <a:fillRect/>
          </a:stretch>
        </p:blipFill>
        <p:spPr>
          <a:xfrm>
            <a:off x="165401" y="1809956"/>
            <a:ext cx="425175" cy="423294"/>
          </a:xfrm>
          <a:prstGeom prst="rect">
            <a:avLst/>
          </a:prstGeom>
          <a:noFill/>
          <a:ln>
            <a:noFill/>
          </a:ln>
        </p:spPr>
      </p:pic>
      <p:cxnSp>
        <p:nvCxnSpPr>
          <p:cNvPr id="372" name="Google Shape;372;p46"/>
          <p:cNvCxnSpPr/>
          <p:nvPr/>
        </p:nvCxnSpPr>
        <p:spPr>
          <a:xfrm>
            <a:off x="1320601" y="1288450"/>
            <a:ext cx="0" cy="1256400"/>
          </a:xfrm>
          <a:prstGeom prst="straightConnector1">
            <a:avLst/>
          </a:prstGeom>
          <a:noFill/>
          <a:ln cap="flat" cmpd="sng" w="9525">
            <a:solidFill>
              <a:schemeClr val="dk2"/>
            </a:solidFill>
            <a:prstDash val="dash"/>
            <a:round/>
            <a:headEnd len="med" w="med" type="none"/>
            <a:tailEnd len="med" w="med" type="triangle"/>
          </a:ln>
        </p:spPr>
      </p:cxnSp>
      <p:cxnSp>
        <p:nvCxnSpPr>
          <p:cNvPr id="373" name="Google Shape;373;p46"/>
          <p:cNvCxnSpPr/>
          <p:nvPr/>
        </p:nvCxnSpPr>
        <p:spPr>
          <a:xfrm rot="10800000">
            <a:off x="1342700" y="1015625"/>
            <a:ext cx="0" cy="1300800"/>
          </a:xfrm>
          <a:prstGeom prst="straightConnector1">
            <a:avLst/>
          </a:prstGeom>
          <a:noFill/>
          <a:ln cap="flat" cmpd="sng" w="9525">
            <a:solidFill>
              <a:schemeClr val="dk2"/>
            </a:solidFill>
            <a:prstDash val="dash"/>
            <a:round/>
            <a:headEnd len="med" w="med" type="none"/>
            <a:tailEnd len="med" w="med" type="triangle"/>
          </a:ln>
        </p:spPr>
      </p:cxnSp>
      <p:sp>
        <p:nvSpPr>
          <p:cNvPr id="374" name="Google Shape;374;p46"/>
          <p:cNvSpPr txBox="1"/>
          <p:nvPr/>
        </p:nvSpPr>
        <p:spPr>
          <a:xfrm>
            <a:off x="26375" y="0"/>
            <a:ext cx="2842800" cy="6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Source Code Pro"/>
                <a:ea typeface="Source Code Pro"/>
                <a:cs typeface="Source Code Pro"/>
                <a:sym typeface="Source Code Pro"/>
              </a:rPr>
              <a:t>2nd prototype</a:t>
            </a:r>
            <a:endParaRPr b="1" sz="2600">
              <a:latin typeface="Source Code Pro"/>
              <a:ea typeface="Source Code Pro"/>
              <a:cs typeface="Source Code Pro"/>
              <a:sym typeface="Source Code Pr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7"/>
          <p:cNvSpPr/>
          <p:nvPr/>
        </p:nvSpPr>
        <p:spPr>
          <a:xfrm>
            <a:off x="5341000" y="842975"/>
            <a:ext cx="2995500" cy="3182100"/>
          </a:xfrm>
          <a:prstGeom prst="rect">
            <a:avLst/>
          </a:prstGeom>
          <a:solidFill>
            <a:schemeClr val="lt2"/>
          </a:solidFill>
          <a:ln cap="flat" cmpd="sng" w="38100">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Quattrocento Sans"/>
                <a:ea typeface="Quattrocento Sans"/>
                <a:cs typeface="Quattrocento Sans"/>
                <a:sym typeface="Quattrocento Sans"/>
              </a:rPr>
              <a:t>SONGS DATABASE</a:t>
            </a:r>
            <a:endParaRPr b="1">
              <a:latin typeface="Quattrocento Sans"/>
              <a:ea typeface="Quattrocento Sans"/>
              <a:cs typeface="Quattrocento Sans"/>
              <a:sym typeface="Quattrocento Sans"/>
            </a:endParaRPr>
          </a:p>
        </p:txBody>
      </p:sp>
      <p:sp>
        <p:nvSpPr>
          <p:cNvPr id="380" name="Google Shape;380;p47"/>
          <p:cNvSpPr/>
          <p:nvPr/>
        </p:nvSpPr>
        <p:spPr>
          <a:xfrm>
            <a:off x="5380300" y="1226025"/>
            <a:ext cx="1306200" cy="1168800"/>
          </a:xfrm>
          <a:prstGeom prst="ellipse">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300">
                <a:latin typeface="Quattrocento Sans"/>
                <a:ea typeface="Quattrocento Sans"/>
                <a:cs typeface="Quattrocento Sans"/>
                <a:sym typeface="Quattrocento Sans"/>
              </a:rPr>
              <a:t>Cluster 1</a:t>
            </a:r>
            <a:endParaRPr b="1" sz="1300">
              <a:latin typeface="Quattrocento Sans"/>
              <a:ea typeface="Quattrocento Sans"/>
              <a:cs typeface="Quattrocento Sans"/>
              <a:sym typeface="Quattrocento Sans"/>
            </a:endParaRPr>
          </a:p>
        </p:txBody>
      </p:sp>
      <p:sp>
        <p:nvSpPr>
          <p:cNvPr id="381" name="Google Shape;381;p47"/>
          <p:cNvSpPr/>
          <p:nvPr/>
        </p:nvSpPr>
        <p:spPr>
          <a:xfrm>
            <a:off x="6986325" y="1152525"/>
            <a:ext cx="1306200" cy="11688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300">
                <a:latin typeface="Quattrocento Sans"/>
                <a:ea typeface="Quattrocento Sans"/>
                <a:cs typeface="Quattrocento Sans"/>
                <a:sym typeface="Quattrocento Sans"/>
              </a:rPr>
              <a:t>Cluster 2</a:t>
            </a:r>
            <a:endParaRPr b="1" sz="1300">
              <a:latin typeface="Quattrocento Sans"/>
              <a:ea typeface="Quattrocento Sans"/>
              <a:cs typeface="Quattrocento Sans"/>
              <a:sym typeface="Quattrocento Sans"/>
            </a:endParaRPr>
          </a:p>
        </p:txBody>
      </p:sp>
      <p:sp>
        <p:nvSpPr>
          <p:cNvPr id="382" name="Google Shape;382;p47"/>
          <p:cNvSpPr/>
          <p:nvPr/>
        </p:nvSpPr>
        <p:spPr>
          <a:xfrm>
            <a:off x="6235150" y="2144525"/>
            <a:ext cx="1129200" cy="10263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300">
                <a:latin typeface="Quattrocento Sans"/>
                <a:ea typeface="Quattrocento Sans"/>
                <a:cs typeface="Quattrocento Sans"/>
                <a:sym typeface="Quattrocento Sans"/>
              </a:rPr>
              <a:t>Cluster 3</a:t>
            </a:r>
            <a:endParaRPr b="1" sz="1300">
              <a:latin typeface="Quattrocento Sans"/>
              <a:ea typeface="Quattrocento Sans"/>
              <a:cs typeface="Quattrocento Sans"/>
              <a:sym typeface="Quattrocento Sans"/>
            </a:endParaRPr>
          </a:p>
        </p:txBody>
      </p:sp>
      <p:sp>
        <p:nvSpPr>
          <p:cNvPr id="383" name="Google Shape;383;p47"/>
          <p:cNvSpPr/>
          <p:nvPr/>
        </p:nvSpPr>
        <p:spPr>
          <a:xfrm>
            <a:off x="5380300" y="2871450"/>
            <a:ext cx="1147200" cy="1026300"/>
          </a:xfrm>
          <a:prstGeom prst="ellipse">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latin typeface="Quattrocento Sans"/>
                <a:ea typeface="Quattrocento Sans"/>
                <a:cs typeface="Quattrocento Sans"/>
                <a:sym typeface="Quattrocento Sans"/>
              </a:rPr>
              <a:t>Cluster n</a:t>
            </a:r>
            <a:endParaRPr b="1" sz="1100">
              <a:latin typeface="Quattrocento Sans"/>
              <a:ea typeface="Quattrocento Sans"/>
              <a:cs typeface="Quattrocento Sans"/>
              <a:sym typeface="Quattrocento Sans"/>
            </a:endParaRPr>
          </a:p>
        </p:txBody>
      </p:sp>
      <p:sp>
        <p:nvSpPr>
          <p:cNvPr id="384" name="Google Shape;384;p47"/>
          <p:cNvSpPr/>
          <p:nvPr/>
        </p:nvSpPr>
        <p:spPr>
          <a:xfrm>
            <a:off x="7030300" y="2812750"/>
            <a:ext cx="1306200" cy="11688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300">
                <a:latin typeface="Quattrocento Sans"/>
                <a:ea typeface="Quattrocento Sans"/>
                <a:cs typeface="Quattrocento Sans"/>
                <a:sym typeface="Quattrocento Sans"/>
              </a:rPr>
              <a:t>Cluster 4</a:t>
            </a:r>
            <a:endParaRPr b="1" sz="1300">
              <a:latin typeface="Quattrocento Sans"/>
              <a:ea typeface="Quattrocento Sans"/>
              <a:cs typeface="Quattrocento Sans"/>
              <a:sym typeface="Quattrocento Sans"/>
            </a:endParaRPr>
          </a:p>
        </p:txBody>
      </p:sp>
      <p:sp>
        <p:nvSpPr>
          <p:cNvPr id="385" name="Google Shape;385;p47"/>
          <p:cNvSpPr/>
          <p:nvPr/>
        </p:nvSpPr>
        <p:spPr>
          <a:xfrm>
            <a:off x="1239625" y="3374372"/>
            <a:ext cx="1298100" cy="650700"/>
          </a:xfrm>
          <a:prstGeom prst="rect">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Quattrocento Sans"/>
                <a:ea typeface="Quattrocento Sans"/>
                <a:cs typeface="Quattrocento Sans"/>
                <a:sym typeface="Quattrocento Sans"/>
              </a:rPr>
              <a:t>Audio features </a:t>
            </a:r>
            <a:endParaRPr>
              <a:latin typeface="Quattrocento Sans"/>
              <a:ea typeface="Quattrocento Sans"/>
              <a:cs typeface="Quattrocento Sans"/>
              <a:sym typeface="Quattrocento Sans"/>
            </a:endParaRPr>
          </a:p>
        </p:txBody>
      </p:sp>
      <p:sp>
        <p:nvSpPr>
          <p:cNvPr id="386" name="Google Shape;386;p47"/>
          <p:cNvSpPr/>
          <p:nvPr/>
        </p:nvSpPr>
        <p:spPr>
          <a:xfrm>
            <a:off x="1276100" y="967375"/>
            <a:ext cx="1487750" cy="729600"/>
          </a:xfrm>
          <a:prstGeom prst="flowChartInputOutpu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Quattrocento Sans"/>
                <a:ea typeface="Quattrocento Sans"/>
                <a:cs typeface="Quattrocento Sans"/>
                <a:sym typeface="Quattrocento Sans"/>
              </a:rPr>
              <a:t>User inputs song</a:t>
            </a:r>
            <a:endParaRPr sz="1100"/>
          </a:p>
        </p:txBody>
      </p:sp>
      <p:pic>
        <p:nvPicPr>
          <p:cNvPr id="387" name="Google Shape;387;p47"/>
          <p:cNvPicPr preferRelativeResize="0"/>
          <p:nvPr/>
        </p:nvPicPr>
        <p:blipFill>
          <a:blip r:embed="rId3">
            <a:alphaModFix/>
          </a:blip>
          <a:stretch>
            <a:fillRect/>
          </a:stretch>
        </p:blipFill>
        <p:spPr>
          <a:xfrm>
            <a:off x="1700925" y="2213250"/>
            <a:ext cx="462000" cy="462000"/>
          </a:xfrm>
          <a:prstGeom prst="rect">
            <a:avLst/>
          </a:prstGeom>
          <a:noFill/>
          <a:ln>
            <a:noFill/>
          </a:ln>
        </p:spPr>
      </p:pic>
      <p:cxnSp>
        <p:nvCxnSpPr>
          <p:cNvPr id="388" name="Google Shape;388;p47"/>
          <p:cNvCxnSpPr/>
          <p:nvPr/>
        </p:nvCxnSpPr>
        <p:spPr>
          <a:xfrm>
            <a:off x="1918975" y="2994452"/>
            <a:ext cx="0" cy="328500"/>
          </a:xfrm>
          <a:prstGeom prst="straightConnector1">
            <a:avLst/>
          </a:prstGeom>
          <a:noFill/>
          <a:ln cap="flat" cmpd="sng" w="9525">
            <a:solidFill>
              <a:schemeClr val="dk2"/>
            </a:solidFill>
            <a:prstDash val="dash"/>
            <a:round/>
            <a:headEnd len="med" w="med" type="none"/>
            <a:tailEnd len="med" w="med" type="triangle"/>
          </a:ln>
        </p:spPr>
      </p:cxnSp>
      <p:cxnSp>
        <p:nvCxnSpPr>
          <p:cNvPr id="389" name="Google Shape;389;p47"/>
          <p:cNvCxnSpPr/>
          <p:nvPr/>
        </p:nvCxnSpPr>
        <p:spPr>
          <a:xfrm>
            <a:off x="1862825" y="1780813"/>
            <a:ext cx="0" cy="368100"/>
          </a:xfrm>
          <a:prstGeom prst="straightConnector1">
            <a:avLst/>
          </a:prstGeom>
          <a:noFill/>
          <a:ln cap="flat" cmpd="sng" w="9525">
            <a:solidFill>
              <a:schemeClr val="dk2"/>
            </a:solidFill>
            <a:prstDash val="dash"/>
            <a:round/>
            <a:headEnd len="med" w="med" type="none"/>
            <a:tailEnd len="med" w="med" type="triangle"/>
          </a:ln>
        </p:spPr>
      </p:cxnSp>
      <p:sp>
        <p:nvSpPr>
          <p:cNvPr id="390" name="Google Shape;390;p47"/>
          <p:cNvSpPr txBox="1"/>
          <p:nvPr/>
        </p:nvSpPr>
        <p:spPr>
          <a:xfrm>
            <a:off x="1728100" y="2675238"/>
            <a:ext cx="462000" cy="3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Quattrocento Sans"/>
                <a:ea typeface="Quattrocento Sans"/>
                <a:cs typeface="Quattrocento Sans"/>
                <a:sym typeface="Quattrocento Sans"/>
              </a:rPr>
              <a:t>API</a:t>
            </a:r>
            <a:endParaRPr b="1" sz="1200">
              <a:latin typeface="Quattrocento Sans"/>
              <a:ea typeface="Quattrocento Sans"/>
              <a:cs typeface="Quattrocento Sans"/>
              <a:sym typeface="Quattrocento Sans"/>
            </a:endParaRPr>
          </a:p>
        </p:txBody>
      </p:sp>
      <p:cxnSp>
        <p:nvCxnSpPr>
          <p:cNvPr id="391" name="Google Shape;391;p47"/>
          <p:cNvCxnSpPr>
            <a:stCxn id="385" idx="3"/>
            <a:endCxn id="382" idx="2"/>
          </p:cNvCxnSpPr>
          <p:nvPr/>
        </p:nvCxnSpPr>
        <p:spPr>
          <a:xfrm flipH="1" rot="10800000">
            <a:off x="2537725" y="2657822"/>
            <a:ext cx="3697500" cy="1041900"/>
          </a:xfrm>
          <a:prstGeom prst="straightConnector1">
            <a:avLst/>
          </a:prstGeom>
          <a:noFill/>
          <a:ln cap="flat" cmpd="sng" w="9525">
            <a:solidFill>
              <a:schemeClr val="dk2"/>
            </a:solidFill>
            <a:prstDash val="dot"/>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par>
                                <p:cTn fill="hold" nodeType="with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1"/>
                                        </p:tgtEl>
                                        <p:attrNameLst>
                                          <p:attrName>style.visibility</p:attrName>
                                        </p:attrNameLst>
                                      </p:cBhvr>
                                      <p:to>
                                        <p:strVal val="visible"/>
                                      </p:to>
                                    </p:set>
                                    <p:animEffect filter="fade" transition="in">
                                      <p:cBhvr>
                                        <p:cTn dur="1000"/>
                                        <p:tgtEl>
                                          <p:spTgt spid="3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5" name="Shape 395"/>
        <p:cNvGrpSpPr/>
        <p:nvPr/>
      </p:nvGrpSpPr>
      <p:grpSpPr>
        <a:xfrm>
          <a:off x="0" y="0"/>
          <a:ext cx="0" cy="0"/>
          <a:chOff x="0" y="0"/>
          <a:chExt cx="0" cy="0"/>
        </a:xfrm>
      </p:grpSpPr>
      <p:sp>
        <p:nvSpPr>
          <p:cNvPr id="396" name="Google Shape;396;p48"/>
          <p:cNvSpPr txBox="1"/>
          <p:nvPr/>
        </p:nvSpPr>
        <p:spPr>
          <a:xfrm>
            <a:off x="825600" y="1174588"/>
            <a:ext cx="7389300" cy="304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900"/>
              </a:spcBef>
              <a:spcAft>
                <a:spcPts val="0"/>
              </a:spcAft>
              <a:buClr>
                <a:schemeClr val="dk1"/>
              </a:buClr>
              <a:buSzPts val="1100"/>
              <a:buFont typeface="Arial"/>
              <a:buNone/>
            </a:pPr>
            <a:r>
              <a:rPr b="1" lang="en" sz="1950">
                <a:solidFill>
                  <a:srgbClr val="172B4D"/>
                </a:solidFill>
                <a:highlight>
                  <a:srgbClr val="FFFFFF"/>
                </a:highlight>
                <a:latin typeface="Montserrat"/>
                <a:ea typeface="Montserrat"/>
                <a:cs typeface="Montserrat"/>
                <a:sym typeface="Montserrat"/>
              </a:rPr>
              <a:t>User experience:</a:t>
            </a:r>
            <a:endParaRPr b="1" sz="1950">
              <a:solidFill>
                <a:srgbClr val="172B4D"/>
              </a:solidFill>
              <a:highlight>
                <a:srgbClr val="FFFFFF"/>
              </a:highlight>
              <a:latin typeface="Montserrat"/>
              <a:ea typeface="Montserrat"/>
              <a:cs typeface="Montserrat"/>
              <a:sym typeface="Montserrat"/>
            </a:endParaRPr>
          </a:p>
          <a:p>
            <a:pPr indent="-352425" lvl="0" marL="457200" rtl="0" algn="l">
              <a:lnSpc>
                <a:spcPct val="115000"/>
              </a:lnSpc>
              <a:spcBef>
                <a:spcPts val="1800"/>
              </a:spcBef>
              <a:spcAft>
                <a:spcPts val="0"/>
              </a:spcAft>
              <a:buClr>
                <a:srgbClr val="172B4D"/>
              </a:buClr>
              <a:buSzPts val="1950"/>
              <a:buFont typeface="Montserrat"/>
              <a:buChar char="●"/>
            </a:pPr>
            <a:r>
              <a:rPr lang="en" sz="1950">
                <a:solidFill>
                  <a:srgbClr val="172B4D"/>
                </a:solidFill>
                <a:highlight>
                  <a:srgbClr val="FFFFFF"/>
                </a:highlight>
                <a:latin typeface="Montserrat"/>
                <a:ea typeface="Montserrat"/>
                <a:cs typeface="Montserrat"/>
                <a:sym typeface="Montserrat"/>
              </a:rPr>
              <a:t>What happens if the user inputs a song that doesn't exist?</a:t>
            </a:r>
            <a:endParaRPr sz="1950">
              <a:solidFill>
                <a:srgbClr val="172B4D"/>
              </a:solidFill>
              <a:highlight>
                <a:srgbClr val="FFFFFF"/>
              </a:highlight>
              <a:latin typeface="Montserrat"/>
              <a:ea typeface="Montserrat"/>
              <a:cs typeface="Montserrat"/>
              <a:sym typeface="Montserrat"/>
            </a:endParaRPr>
          </a:p>
          <a:p>
            <a:pPr indent="-352425" lvl="0" marL="457200" rtl="0" algn="l">
              <a:lnSpc>
                <a:spcPct val="115000"/>
              </a:lnSpc>
              <a:spcBef>
                <a:spcPts val="0"/>
              </a:spcBef>
              <a:spcAft>
                <a:spcPts val="0"/>
              </a:spcAft>
              <a:buClr>
                <a:srgbClr val="172B4D"/>
              </a:buClr>
              <a:buSzPts val="1950"/>
              <a:buFont typeface="Montserrat"/>
              <a:buChar char="●"/>
            </a:pPr>
            <a:r>
              <a:rPr lang="en" sz="1950">
                <a:solidFill>
                  <a:srgbClr val="172B4D"/>
                </a:solidFill>
                <a:highlight>
                  <a:srgbClr val="FFFFFF"/>
                </a:highlight>
                <a:latin typeface="Montserrat"/>
                <a:ea typeface="Montserrat"/>
                <a:cs typeface="Montserrat"/>
                <a:sym typeface="Montserrat"/>
              </a:rPr>
              <a:t>What do we do with songs that have the same name, but a different artist?</a:t>
            </a:r>
            <a:endParaRPr sz="1950">
              <a:solidFill>
                <a:srgbClr val="172B4D"/>
              </a:solidFill>
              <a:highlight>
                <a:srgbClr val="FFFFFF"/>
              </a:highlight>
              <a:latin typeface="Montserrat"/>
              <a:ea typeface="Montserrat"/>
              <a:cs typeface="Montserrat"/>
              <a:sym typeface="Montserrat"/>
            </a:endParaRPr>
          </a:p>
          <a:p>
            <a:pPr indent="-352425" lvl="0" marL="457200" rtl="0" algn="l">
              <a:lnSpc>
                <a:spcPct val="115000"/>
              </a:lnSpc>
              <a:spcBef>
                <a:spcPts val="0"/>
              </a:spcBef>
              <a:spcAft>
                <a:spcPts val="0"/>
              </a:spcAft>
              <a:buClr>
                <a:srgbClr val="172B4D"/>
              </a:buClr>
              <a:buSzPts val="1950"/>
              <a:buFont typeface="Montserrat"/>
              <a:buChar char="●"/>
            </a:pPr>
            <a:r>
              <a:rPr lang="en" sz="1950">
                <a:solidFill>
                  <a:srgbClr val="172B4D"/>
                </a:solidFill>
                <a:highlight>
                  <a:srgbClr val="FFFFFF"/>
                </a:highlight>
                <a:latin typeface="Montserrat"/>
                <a:ea typeface="Montserrat"/>
                <a:cs typeface="Montserrat"/>
                <a:sym typeface="Montserrat"/>
              </a:rPr>
              <a:t>How do we deal with typos?</a:t>
            </a:r>
            <a:endParaRPr sz="1950">
              <a:solidFill>
                <a:srgbClr val="172B4D"/>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500">
                <a:latin typeface="Comfortaa"/>
                <a:ea typeface="Comfortaa"/>
                <a:cs typeface="Comfortaa"/>
                <a:sym typeface="Comfortaa"/>
              </a:rPr>
              <a:t> </a:t>
            </a:r>
            <a:endParaRPr sz="1500">
              <a:latin typeface="Comfortaa"/>
              <a:ea typeface="Comfortaa"/>
              <a:cs typeface="Comfortaa"/>
              <a:sym typeface="Comforta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0" name="Shape 400"/>
        <p:cNvGrpSpPr/>
        <p:nvPr/>
      </p:nvGrpSpPr>
      <p:grpSpPr>
        <a:xfrm>
          <a:off x="0" y="0"/>
          <a:ext cx="0" cy="0"/>
          <a:chOff x="0" y="0"/>
          <a:chExt cx="0" cy="0"/>
        </a:xfrm>
      </p:grpSpPr>
      <p:sp>
        <p:nvSpPr>
          <p:cNvPr id="401" name="Google Shape;401;p49"/>
          <p:cNvSpPr txBox="1"/>
          <p:nvPr/>
        </p:nvSpPr>
        <p:spPr>
          <a:xfrm>
            <a:off x="825600" y="1174588"/>
            <a:ext cx="7389300" cy="304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900"/>
              </a:spcBef>
              <a:spcAft>
                <a:spcPts val="0"/>
              </a:spcAft>
              <a:buNone/>
            </a:pPr>
            <a:r>
              <a:rPr b="1" lang="en" sz="2150">
                <a:solidFill>
                  <a:srgbClr val="172B4D"/>
                </a:solidFill>
                <a:highlight>
                  <a:srgbClr val="FFFFFF"/>
                </a:highlight>
                <a:latin typeface="Montserrat"/>
                <a:ea typeface="Montserrat"/>
                <a:cs typeface="Montserrat"/>
                <a:sym typeface="Montserrat"/>
              </a:rPr>
              <a:t>Architecture:</a:t>
            </a:r>
            <a:endParaRPr b="1" sz="2150">
              <a:solidFill>
                <a:srgbClr val="172B4D"/>
              </a:solidFill>
              <a:highlight>
                <a:srgbClr val="FFFFFF"/>
              </a:highlight>
              <a:latin typeface="Montserrat"/>
              <a:ea typeface="Montserrat"/>
              <a:cs typeface="Montserrat"/>
              <a:sym typeface="Montserrat"/>
            </a:endParaRPr>
          </a:p>
          <a:p>
            <a:pPr indent="-365125" lvl="0" marL="457200" rtl="0" algn="l">
              <a:lnSpc>
                <a:spcPct val="115000"/>
              </a:lnSpc>
              <a:spcBef>
                <a:spcPts val="1800"/>
              </a:spcBef>
              <a:spcAft>
                <a:spcPts val="0"/>
              </a:spcAft>
              <a:buClr>
                <a:srgbClr val="172B4D"/>
              </a:buClr>
              <a:buSzPts val="2150"/>
              <a:buFont typeface="Montserrat"/>
              <a:buChar char="●"/>
            </a:pPr>
            <a:r>
              <a:rPr lang="en" sz="2150">
                <a:solidFill>
                  <a:srgbClr val="172B4D"/>
                </a:solidFill>
                <a:highlight>
                  <a:srgbClr val="FFFFFF"/>
                </a:highlight>
                <a:latin typeface="Montserrat"/>
                <a:ea typeface="Montserrat"/>
                <a:cs typeface="Montserrat"/>
                <a:sym typeface="Montserrat"/>
              </a:rPr>
              <a:t>Do we build the interaction with the user in the same notebook as the web-scraping?</a:t>
            </a:r>
            <a:endParaRPr sz="2150">
              <a:solidFill>
                <a:srgbClr val="172B4D"/>
              </a:solidFill>
              <a:highlight>
                <a:srgbClr val="FFFFFF"/>
              </a:highlight>
              <a:latin typeface="Montserrat"/>
              <a:ea typeface="Montserrat"/>
              <a:cs typeface="Montserrat"/>
              <a:sym typeface="Montserrat"/>
            </a:endParaRPr>
          </a:p>
          <a:p>
            <a:pPr indent="-365125" lvl="0" marL="457200" rtl="0" algn="l">
              <a:lnSpc>
                <a:spcPct val="115000"/>
              </a:lnSpc>
              <a:spcBef>
                <a:spcPts val="0"/>
              </a:spcBef>
              <a:spcAft>
                <a:spcPts val="0"/>
              </a:spcAft>
              <a:buClr>
                <a:srgbClr val="172B4D"/>
              </a:buClr>
              <a:buSzPts val="2150"/>
              <a:buFont typeface="Montserrat"/>
              <a:buChar char="●"/>
            </a:pPr>
            <a:r>
              <a:rPr lang="en" sz="2150">
                <a:solidFill>
                  <a:srgbClr val="172B4D"/>
                </a:solidFill>
                <a:highlight>
                  <a:srgbClr val="FFFFFF"/>
                </a:highlight>
                <a:latin typeface="Montserrat"/>
                <a:ea typeface="Montserrat"/>
                <a:cs typeface="Montserrat"/>
                <a:sym typeface="Montserrat"/>
              </a:rPr>
              <a:t>Where do we store the scraped songs?</a:t>
            </a:r>
            <a:endParaRPr b="1" sz="3050">
              <a:solidFill>
                <a:srgbClr val="172B4D"/>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500">
                <a:latin typeface="Comfortaa"/>
                <a:ea typeface="Comfortaa"/>
                <a:cs typeface="Comfortaa"/>
                <a:sym typeface="Comfortaa"/>
              </a:rPr>
              <a:t> </a:t>
            </a:r>
            <a:endParaRPr sz="1500">
              <a:latin typeface="Comfortaa"/>
              <a:ea typeface="Comfortaa"/>
              <a:cs typeface="Comfortaa"/>
              <a:sym typeface="Comfortaa"/>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5" name="Shape 405"/>
        <p:cNvGrpSpPr/>
        <p:nvPr/>
      </p:nvGrpSpPr>
      <p:grpSpPr>
        <a:xfrm>
          <a:off x="0" y="0"/>
          <a:ext cx="0" cy="0"/>
          <a:chOff x="0" y="0"/>
          <a:chExt cx="0" cy="0"/>
        </a:xfrm>
      </p:grpSpPr>
      <p:sp>
        <p:nvSpPr>
          <p:cNvPr id="406" name="Google Shape;406;p50"/>
          <p:cNvSpPr txBox="1"/>
          <p:nvPr/>
        </p:nvSpPr>
        <p:spPr>
          <a:xfrm>
            <a:off x="825600" y="1174588"/>
            <a:ext cx="7389300" cy="304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900"/>
              </a:spcBef>
              <a:spcAft>
                <a:spcPts val="0"/>
              </a:spcAft>
              <a:buNone/>
            </a:pPr>
            <a:r>
              <a:rPr b="1" lang="en" sz="1950">
                <a:solidFill>
                  <a:srgbClr val="172B4D"/>
                </a:solidFill>
                <a:highlight>
                  <a:srgbClr val="FFFFFF"/>
                </a:highlight>
                <a:latin typeface="Montserrat"/>
                <a:ea typeface="Montserrat"/>
                <a:cs typeface="Montserrat"/>
                <a:sym typeface="Montserrat"/>
              </a:rPr>
              <a:t>Scheduling / Automation:</a:t>
            </a:r>
            <a:endParaRPr b="1" sz="1950">
              <a:solidFill>
                <a:srgbClr val="172B4D"/>
              </a:solidFill>
              <a:highlight>
                <a:srgbClr val="FFFFFF"/>
              </a:highlight>
              <a:latin typeface="Montserrat"/>
              <a:ea typeface="Montserrat"/>
              <a:cs typeface="Montserrat"/>
              <a:sym typeface="Montserrat"/>
            </a:endParaRPr>
          </a:p>
          <a:p>
            <a:pPr indent="-352425" lvl="0" marL="457200" rtl="0" algn="l">
              <a:lnSpc>
                <a:spcPct val="115000"/>
              </a:lnSpc>
              <a:spcBef>
                <a:spcPts val="1800"/>
              </a:spcBef>
              <a:spcAft>
                <a:spcPts val="0"/>
              </a:spcAft>
              <a:buClr>
                <a:srgbClr val="172B4D"/>
              </a:buClr>
              <a:buSzPts val="1950"/>
              <a:buFont typeface="Montserrat"/>
              <a:buChar char="●"/>
            </a:pPr>
            <a:r>
              <a:rPr lang="en" sz="1950">
                <a:solidFill>
                  <a:srgbClr val="172B4D"/>
                </a:solidFill>
                <a:highlight>
                  <a:srgbClr val="FFFFFF"/>
                </a:highlight>
                <a:latin typeface="Montserrat"/>
                <a:ea typeface="Montserrat"/>
                <a:cs typeface="Montserrat"/>
                <a:sym typeface="Montserrat"/>
              </a:rPr>
              <a:t>Should we scrape billboard / wikipedia every time a user sends a request?</a:t>
            </a:r>
            <a:endParaRPr sz="1950">
              <a:solidFill>
                <a:srgbClr val="172B4D"/>
              </a:solidFill>
              <a:highlight>
                <a:srgbClr val="FFFFFF"/>
              </a:highlight>
              <a:latin typeface="Montserrat"/>
              <a:ea typeface="Montserrat"/>
              <a:cs typeface="Montserrat"/>
              <a:sym typeface="Montserrat"/>
            </a:endParaRPr>
          </a:p>
          <a:p>
            <a:pPr indent="0" lvl="0" marL="0" rtl="0" algn="l">
              <a:lnSpc>
                <a:spcPct val="115000"/>
              </a:lnSpc>
              <a:spcBef>
                <a:spcPts val="900"/>
              </a:spcBef>
              <a:spcAft>
                <a:spcPts val="0"/>
              </a:spcAft>
              <a:buNone/>
            </a:pPr>
            <a:r>
              <a:rPr b="1" lang="en" sz="1950">
                <a:solidFill>
                  <a:srgbClr val="172B4D"/>
                </a:solidFill>
                <a:highlight>
                  <a:srgbClr val="FFFFFF"/>
                </a:highlight>
                <a:latin typeface="Montserrat"/>
                <a:ea typeface="Montserrat"/>
                <a:cs typeface="Montserrat"/>
                <a:sym typeface="Montserrat"/>
              </a:rPr>
              <a:t>Testing:</a:t>
            </a:r>
            <a:endParaRPr b="1" sz="1950">
              <a:solidFill>
                <a:srgbClr val="172B4D"/>
              </a:solidFill>
              <a:highlight>
                <a:srgbClr val="FFFFFF"/>
              </a:highlight>
              <a:latin typeface="Montserrat"/>
              <a:ea typeface="Montserrat"/>
              <a:cs typeface="Montserrat"/>
              <a:sym typeface="Montserrat"/>
            </a:endParaRPr>
          </a:p>
          <a:p>
            <a:pPr indent="-352425" lvl="0" marL="457200" rtl="0" algn="l">
              <a:lnSpc>
                <a:spcPct val="115000"/>
              </a:lnSpc>
              <a:spcBef>
                <a:spcPts val="1800"/>
              </a:spcBef>
              <a:spcAft>
                <a:spcPts val="0"/>
              </a:spcAft>
              <a:buClr>
                <a:srgbClr val="172B4D"/>
              </a:buClr>
              <a:buSzPts val="1950"/>
              <a:buFont typeface="Montserrat"/>
              <a:buChar char="●"/>
            </a:pPr>
            <a:r>
              <a:rPr lang="en" sz="1950">
                <a:solidFill>
                  <a:srgbClr val="172B4D"/>
                </a:solidFill>
                <a:highlight>
                  <a:srgbClr val="FFFFFF"/>
                </a:highlight>
                <a:latin typeface="Montserrat"/>
                <a:ea typeface="Montserrat"/>
                <a:cs typeface="Montserrat"/>
                <a:sym typeface="Montserrat"/>
              </a:rPr>
              <a:t>Does it work when you test it with a real user (a classmate or colleague or relative)?</a:t>
            </a:r>
            <a:endParaRPr b="1" sz="3050">
              <a:solidFill>
                <a:srgbClr val="172B4D"/>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2300">
                <a:latin typeface="Montserrat"/>
                <a:ea typeface="Montserrat"/>
                <a:cs typeface="Montserrat"/>
                <a:sym typeface="Montserrat"/>
              </a:rPr>
              <a:t> </a:t>
            </a:r>
            <a:endParaRPr sz="2300">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0" name="Shape 410"/>
        <p:cNvGrpSpPr/>
        <p:nvPr/>
      </p:nvGrpSpPr>
      <p:grpSpPr>
        <a:xfrm>
          <a:off x="0" y="0"/>
          <a:ext cx="0" cy="0"/>
          <a:chOff x="0" y="0"/>
          <a:chExt cx="0" cy="0"/>
        </a:xfrm>
      </p:grpSpPr>
      <p:sp>
        <p:nvSpPr>
          <p:cNvPr id="411" name="Google Shape;411;p51"/>
          <p:cNvSpPr txBox="1"/>
          <p:nvPr/>
        </p:nvSpPr>
        <p:spPr>
          <a:xfrm>
            <a:off x="4085775" y="861050"/>
            <a:ext cx="4303500" cy="46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latin typeface="Montserrat"/>
                <a:ea typeface="Montserrat"/>
                <a:cs typeface="Montserrat"/>
                <a:sym typeface="Montserrat"/>
              </a:rPr>
              <a:t>Intro to APIs</a:t>
            </a:r>
            <a:endParaRPr b="1" sz="2300">
              <a:latin typeface="Montserrat"/>
              <a:ea typeface="Montserrat"/>
              <a:cs typeface="Montserrat"/>
              <a:sym typeface="Montserrat"/>
            </a:endParaRPr>
          </a:p>
        </p:txBody>
      </p:sp>
      <p:sp>
        <p:nvSpPr>
          <p:cNvPr id="412" name="Google Shape;412;p51"/>
          <p:cNvSpPr txBox="1"/>
          <p:nvPr/>
        </p:nvSpPr>
        <p:spPr>
          <a:xfrm>
            <a:off x="4044275" y="1555500"/>
            <a:ext cx="4552500" cy="27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Montserrat"/>
                <a:ea typeface="Montserrat"/>
                <a:cs typeface="Montserrat"/>
                <a:sym typeface="Montserrat"/>
              </a:rPr>
              <a:t>What is it - in plain english</a:t>
            </a:r>
            <a:endParaRPr b="1"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REST API</a:t>
            </a:r>
            <a:endParaRPr sz="1700">
              <a:latin typeface="Montserrat"/>
              <a:ea typeface="Montserrat"/>
              <a:cs typeface="Montserrat"/>
              <a:sym typeface="Montserrat"/>
            </a:endParaRPr>
          </a:p>
          <a:p>
            <a:pPr indent="0" lvl="0" marL="0" rtl="0" algn="l">
              <a:spcBef>
                <a:spcPts val="0"/>
              </a:spcBef>
              <a:spcAft>
                <a:spcPts val="0"/>
              </a:spcAft>
              <a:buNone/>
            </a:pPr>
            <a:r>
              <a:rPr b="1" lang="en" sz="1700">
                <a:latin typeface="Montserrat"/>
                <a:ea typeface="Montserrat"/>
                <a:cs typeface="Montserrat"/>
                <a:sym typeface="Montserrat"/>
              </a:rPr>
              <a:t>Requests Library </a:t>
            </a:r>
            <a:r>
              <a:rPr lang="en" sz="1700">
                <a:latin typeface="Montserrat"/>
                <a:ea typeface="Montserrat"/>
                <a:cs typeface="Montserrat"/>
                <a:sym typeface="Montserrat"/>
              </a:rPr>
              <a:t>- try 3 web pages</a:t>
            </a:r>
            <a:endParaRPr sz="1700">
              <a:latin typeface="Montserrat"/>
              <a:ea typeface="Montserrat"/>
              <a:cs typeface="Montserrat"/>
              <a:sym typeface="Montserrat"/>
            </a:endParaRPr>
          </a:p>
          <a:p>
            <a:pPr indent="457200" lvl="0" marL="0" rtl="0" algn="l">
              <a:spcBef>
                <a:spcPts val="0"/>
              </a:spcBef>
              <a:spcAft>
                <a:spcPts val="0"/>
              </a:spcAft>
              <a:buNone/>
            </a:pPr>
            <a:r>
              <a:rPr lang="en" sz="1700">
                <a:latin typeface="Montserrat"/>
                <a:ea typeface="Montserrat"/>
                <a:cs typeface="Montserrat"/>
                <a:sym typeface="Montserrat"/>
              </a:rPr>
              <a:t>Status Codes review</a:t>
            </a:r>
            <a:endParaRPr sz="1700">
              <a:latin typeface="Montserrat"/>
              <a:ea typeface="Montserrat"/>
              <a:cs typeface="Montserrat"/>
              <a:sym typeface="Montserrat"/>
            </a:endParaRPr>
          </a:p>
          <a:p>
            <a:pPr indent="457200" lvl="0" marL="0" rtl="0" algn="l">
              <a:spcBef>
                <a:spcPts val="0"/>
              </a:spcBef>
              <a:spcAft>
                <a:spcPts val="0"/>
              </a:spcAft>
              <a:buNone/>
            </a:pPr>
            <a:r>
              <a:t/>
            </a:r>
            <a:endParaRPr sz="1700">
              <a:latin typeface="Montserrat"/>
              <a:ea typeface="Montserrat"/>
              <a:cs typeface="Montserrat"/>
              <a:sym typeface="Montserrat"/>
            </a:endParaRPr>
          </a:p>
          <a:p>
            <a:pPr indent="0" lvl="0" marL="0" rtl="0" algn="l">
              <a:spcBef>
                <a:spcPts val="0"/>
              </a:spcBef>
              <a:spcAft>
                <a:spcPts val="0"/>
              </a:spcAft>
              <a:buNone/>
            </a:pPr>
            <a:r>
              <a:rPr b="1" lang="en" sz="1700">
                <a:latin typeface="Montserrat"/>
                <a:ea typeface="Montserrat"/>
                <a:cs typeface="Montserrat"/>
                <a:sym typeface="Montserrat"/>
              </a:rPr>
              <a:t>Skyscanner API- sign up and use</a:t>
            </a:r>
            <a:endParaRPr b="1" sz="1700">
              <a:latin typeface="Montserrat"/>
              <a:ea typeface="Montserrat"/>
              <a:cs typeface="Montserrat"/>
              <a:sym typeface="Montserrat"/>
            </a:endParaRPr>
          </a:p>
          <a:p>
            <a:pPr indent="0" lvl="0" marL="0" rtl="0" algn="l">
              <a:spcBef>
                <a:spcPts val="0"/>
              </a:spcBef>
              <a:spcAft>
                <a:spcPts val="0"/>
              </a:spcAft>
              <a:buNone/>
            </a:pPr>
            <a:r>
              <a:rPr b="1" lang="en" sz="1700">
                <a:latin typeface="Montserrat"/>
                <a:ea typeface="Montserrat"/>
                <a:cs typeface="Montserrat"/>
                <a:sym typeface="Montserrat"/>
              </a:rPr>
              <a:t>Understanding JSON</a:t>
            </a:r>
            <a:endParaRPr b="1" sz="1700">
              <a:latin typeface="Montserrat"/>
              <a:ea typeface="Montserrat"/>
              <a:cs typeface="Montserrat"/>
              <a:sym typeface="Montserrat"/>
            </a:endParaRPr>
          </a:p>
          <a:p>
            <a:pPr indent="0" lvl="0" marL="0" rtl="0" algn="l">
              <a:spcBef>
                <a:spcPts val="0"/>
              </a:spcBef>
              <a:spcAft>
                <a:spcPts val="0"/>
              </a:spcAft>
              <a:buNone/>
            </a:pPr>
            <a:r>
              <a:rPr b="1" lang="en" sz="1700">
                <a:latin typeface="Montserrat"/>
                <a:ea typeface="Montserrat"/>
                <a:cs typeface="Montserrat"/>
                <a:sym typeface="Montserrat"/>
              </a:rPr>
              <a:t>Apply this to the Skyscanner API</a:t>
            </a:r>
            <a:endParaRPr b="1" sz="1700">
              <a:latin typeface="Montserrat"/>
              <a:ea typeface="Montserrat"/>
              <a:cs typeface="Montserrat"/>
              <a:sym typeface="Montserrat"/>
            </a:endParaRPr>
          </a:p>
          <a:p>
            <a:pPr indent="0" lvl="0" marL="0" rtl="0" algn="l">
              <a:spcBef>
                <a:spcPts val="0"/>
              </a:spcBef>
              <a:spcAft>
                <a:spcPts val="0"/>
              </a:spcAft>
              <a:buNone/>
            </a:pPr>
            <a:r>
              <a:t/>
            </a:r>
            <a:endParaRPr sz="1700">
              <a:latin typeface="Montserrat"/>
              <a:ea typeface="Montserrat"/>
              <a:cs typeface="Montserrat"/>
              <a:sym typeface="Montserrat"/>
            </a:endParaRPr>
          </a:p>
          <a:p>
            <a:pPr indent="0" lvl="0" marL="0" rtl="0" algn="l">
              <a:spcBef>
                <a:spcPts val="0"/>
              </a:spcBef>
              <a:spcAft>
                <a:spcPts val="0"/>
              </a:spcAft>
              <a:buNone/>
            </a:pPr>
            <a:r>
              <a:rPr lang="en" sz="1700">
                <a:latin typeface="Montserrat"/>
                <a:ea typeface="Montserrat"/>
                <a:cs typeface="Montserrat"/>
                <a:sym typeface="Montserrat"/>
              </a:rPr>
              <a:t> </a:t>
            </a:r>
            <a:endParaRPr sz="1700">
              <a:latin typeface="Montserrat"/>
              <a:ea typeface="Montserrat"/>
              <a:cs typeface="Montserrat"/>
              <a:sym typeface="Montserrat"/>
            </a:endParaRPr>
          </a:p>
        </p:txBody>
      </p:sp>
      <p:pic>
        <p:nvPicPr>
          <p:cNvPr id="413" name="Google Shape;413;p51"/>
          <p:cNvPicPr preferRelativeResize="0"/>
          <p:nvPr/>
        </p:nvPicPr>
        <p:blipFill>
          <a:blip r:embed="rId4">
            <a:alphaModFix/>
          </a:blip>
          <a:stretch>
            <a:fillRect/>
          </a:stretch>
        </p:blipFill>
        <p:spPr>
          <a:xfrm>
            <a:off x="559975" y="1203275"/>
            <a:ext cx="3422075" cy="2567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 name="Shape 77"/>
        <p:cNvGrpSpPr/>
        <p:nvPr/>
      </p:nvGrpSpPr>
      <p:grpSpPr>
        <a:xfrm>
          <a:off x="0" y="0"/>
          <a:ext cx="0" cy="0"/>
          <a:chOff x="0" y="0"/>
          <a:chExt cx="0" cy="0"/>
        </a:xfrm>
      </p:grpSpPr>
      <p:sp>
        <p:nvSpPr>
          <p:cNvPr id="78" name="Google Shape;78;p16"/>
          <p:cNvSpPr/>
          <p:nvPr/>
        </p:nvSpPr>
        <p:spPr>
          <a:xfrm>
            <a:off x="3042950" y="334875"/>
            <a:ext cx="3058200" cy="4473600"/>
          </a:xfrm>
          <a:prstGeom prst="rect">
            <a:avLst/>
          </a:prstGeom>
          <a:solidFill>
            <a:srgbClr val="2DC5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6"/>
          <p:cNvSpPr txBox="1"/>
          <p:nvPr/>
        </p:nvSpPr>
        <p:spPr>
          <a:xfrm>
            <a:off x="3206425"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p:txBody>
      </p:sp>
      <p:pic>
        <p:nvPicPr>
          <p:cNvPr id="80" name="Google Shape;80;p16"/>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81" name="Google Shape;81;p16"/>
          <p:cNvSpPr txBox="1"/>
          <p:nvPr/>
        </p:nvSpPr>
        <p:spPr>
          <a:xfrm>
            <a:off x="6101150"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Gallery</a:t>
            </a:r>
            <a:endParaRPr b="1" sz="1500">
              <a:latin typeface="Montserrat"/>
              <a:ea typeface="Montserrat"/>
              <a:cs typeface="Montserrat"/>
              <a:sym typeface="Montserrat"/>
            </a:endParaRPr>
          </a:p>
        </p:txBody>
      </p:sp>
      <p:pic>
        <p:nvPicPr>
          <p:cNvPr id="82" name="Google Shape;82;p16"/>
          <p:cNvPicPr preferRelativeResize="0"/>
          <p:nvPr/>
        </p:nvPicPr>
        <p:blipFill rotWithShape="1">
          <a:blip r:embed="rId5">
            <a:alphaModFix/>
          </a:blip>
          <a:srcRect b="0" l="15005" r="15005" t="0"/>
          <a:stretch/>
        </p:blipFill>
        <p:spPr>
          <a:xfrm>
            <a:off x="6967975" y="476950"/>
            <a:ext cx="997540" cy="949625"/>
          </a:xfrm>
          <a:prstGeom prst="rect">
            <a:avLst/>
          </a:prstGeom>
          <a:noFill/>
          <a:ln>
            <a:noFill/>
          </a:ln>
        </p:spPr>
      </p:pic>
      <p:sp>
        <p:nvSpPr>
          <p:cNvPr id="83" name="Google Shape;83;p16"/>
          <p:cNvSpPr txBox="1"/>
          <p:nvPr/>
        </p:nvSpPr>
        <p:spPr>
          <a:xfrm>
            <a:off x="311700" y="1461288"/>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lecture</a:t>
            </a:r>
            <a:endParaRPr b="1" sz="1500">
              <a:latin typeface="Montserrat"/>
              <a:ea typeface="Montserrat"/>
              <a:cs typeface="Montserrat"/>
              <a:sym typeface="Montserrat"/>
            </a:endParaRPr>
          </a:p>
        </p:txBody>
      </p:sp>
      <p:sp>
        <p:nvSpPr>
          <p:cNvPr id="84" name="Google Shape;84;p16"/>
          <p:cNvSpPr txBox="1"/>
          <p:nvPr/>
        </p:nvSpPr>
        <p:spPr>
          <a:xfrm>
            <a:off x="518700" y="1977775"/>
            <a:ext cx="2470500" cy="2607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LFB Best of class dashboards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Why do we tell stories?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Zoom in Zoom out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Data storytelling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Narrative Arc</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Tips on Tableau Story setup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--Project intro--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100">
                <a:solidFill>
                  <a:srgbClr val="222222"/>
                </a:solidFill>
                <a:latin typeface="Montserrat"/>
                <a:ea typeface="Montserrat"/>
                <a:cs typeface="Montserrat"/>
                <a:sym typeface="Montserrat"/>
              </a:rPr>
              <a:t>(split into groups)</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pic>
        <p:nvPicPr>
          <p:cNvPr id="85" name="Google Shape;85;p16"/>
          <p:cNvPicPr preferRelativeResize="0"/>
          <p:nvPr/>
        </p:nvPicPr>
        <p:blipFill rotWithShape="1">
          <a:blip r:embed="rId6">
            <a:alphaModFix/>
          </a:blip>
          <a:srcRect b="0" l="14985" r="14985" t="0"/>
          <a:stretch/>
        </p:blipFill>
        <p:spPr>
          <a:xfrm>
            <a:off x="1291325" y="514000"/>
            <a:ext cx="919680" cy="875520"/>
          </a:xfrm>
          <a:prstGeom prst="rect">
            <a:avLst/>
          </a:prstGeom>
          <a:noFill/>
          <a:ln>
            <a:noFill/>
          </a:ln>
        </p:spPr>
      </p:pic>
      <p:sp>
        <p:nvSpPr>
          <p:cNvPr id="86" name="Google Shape;86;p16"/>
          <p:cNvSpPr txBox="1"/>
          <p:nvPr/>
        </p:nvSpPr>
        <p:spPr>
          <a:xfrm>
            <a:off x="3206425" y="1873175"/>
            <a:ext cx="2694900" cy="2863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a:solidFill>
                  <a:srgbClr val="222222"/>
                </a:solidFill>
                <a:latin typeface="Montserrat"/>
                <a:ea typeface="Montserrat"/>
                <a:cs typeface="Montserrat"/>
                <a:sym typeface="Montserrat"/>
              </a:rPr>
              <a:t>Group Project</a:t>
            </a:r>
            <a:endParaRPr b="1">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b="1">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a:solidFill>
                  <a:srgbClr val="222222"/>
                </a:solidFill>
                <a:latin typeface="Montserrat"/>
                <a:ea typeface="Montserrat"/>
                <a:cs typeface="Montserrat"/>
                <a:sym typeface="Montserrat"/>
              </a:rPr>
              <a:t>Covid-19 and Human Movement </a:t>
            </a:r>
            <a:endParaRPr b="1">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latin typeface="Montserrat"/>
              <a:ea typeface="Montserrat"/>
              <a:cs typeface="Montserrat"/>
              <a:sym typeface="Montserrat"/>
            </a:endParaRPr>
          </a:p>
        </p:txBody>
      </p:sp>
      <p:sp>
        <p:nvSpPr>
          <p:cNvPr id="87" name="Google Shape;87;p16"/>
          <p:cNvSpPr txBox="1"/>
          <p:nvPr/>
        </p:nvSpPr>
        <p:spPr>
          <a:xfrm>
            <a:off x="6231500" y="1873175"/>
            <a:ext cx="2470500" cy="2863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b="1" sz="12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200">
                <a:solidFill>
                  <a:srgbClr val="222222"/>
                </a:solidFill>
                <a:latin typeface="Montserrat"/>
                <a:ea typeface="Montserrat"/>
                <a:cs typeface="Montserrat"/>
                <a:sym typeface="Montserrat"/>
              </a:rPr>
              <a:t>4.30-4.45 Break </a:t>
            </a:r>
            <a:endParaRPr b="1" sz="12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b="1" sz="12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200">
                <a:solidFill>
                  <a:srgbClr val="222222"/>
                </a:solidFill>
                <a:latin typeface="Montserrat"/>
                <a:ea typeface="Montserrat"/>
                <a:cs typeface="Montserrat"/>
                <a:sym typeface="Montserrat"/>
              </a:rPr>
              <a:t>4.45 Gallery of Data Stories</a:t>
            </a:r>
            <a:r>
              <a:rPr b="1" lang="en" sz="1000">
                <a:solidFill>
                  <a:srgbClr val="222222"/>
                </a:solidFill>
                <a:latin typeface="Montserrat"/>
                <a:ea typeface="Montserrat"/>
                <a:cs typeface="Montserrat"/>
                <a:sym typeface="Montserrat"/>
              </a:rPr>
              <a:t>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latin typeface="Montserrat"/>
              <a:ea typeface="Montserrat"/>
              <a:cs typeface="Montserrat"/>
              <a:sym typeface="Montserrat"/>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7" name="Shape 417"/>
        <p:cNvGrpSpPr/>
        <p:nvPr/>
      </p:nvGrpSpPr>
      <p:grpSpPr>
        <a:xfrm>
          <a:off x="0" y="0"/>
          <a:ext cx="0" cy="0"/>
          <a:chOff x="0" y="0"/>
          <a:chExt cx="0" cy="0"/>
        </a:xfrm>
      </p:grpSpPr>
      <p:sp>
        <p:nvSpPr>
          <p:cNvPr id="418" name="Google Shape;418;p52"/>
          <p:cNvSpPr txBox="1"/>
          <p:nvPr/>
        </p:nvSpPr>
        <p:spPr>
          <a:xfrm>
            <a:off x="1210850" y="683050"/>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Intro to APIs</a:t>
            </a:r>
            <a:endParaRPr sz="2100">
              <a:latin typeface="Comic Sans MS"/>
              <a:ea typeface="Comic Sans MS"/>
              <a:cs typeface="Comic Sans MS"/>
              <a:sym typeface="Comic Sans MS"/>
            </a:endParaRPr>
          </a:p>
        </p:txBody>
      </p:sp>
      <p:sp>
        <p:nvSpPr>
          <p:cNvPr id="419" name="Google Shape;419;p52"/>
          <p:cNvSpPr txBox="1"/>
          <p:nvPr/>
        </p:nvSpPr>
        <p:spPr>
          <a:xfrm>
            <a:off x="825600" y="1174588"/>
            <a:ext cx="7389300" cy="304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omfortaa"/>
                <a:ea typeface="Comfortaa"/>
                <a:cs typeface="Comfortaa"/>
                <a:sym typeface="Comfortaa"/>
              </a:rPr>
              <a:t>----------Why do we need this for the Gnod Case study? </a:t>
            </a:r>
            <a:endParaRPr sz="1500">
              <a:latin typeface="Comfortaa"/>
              <a:ea typeface="Comfortaa"/>
              <a:cs typeface="Comfortaa"/>
              <a:sym typeface="Comfortaa"/>
            </a:endParaRPr>
          </a:p>
          <a:p>
            <a:pPr indent="0" lvl="0" marL="0" rtl="0" algn="l">
              <a:spcBef>
                <a:spcPts val="0"/>
              </a:spcBef>
              <a:spcAft>
                <a:spcPts val="0"/>
              </a:spcAft>
              <a:buNone/>
            </a:pPr>
            <a:r>
              <a:t/>
            </a:r>
            <a:endParaRPr sz="1500">
              <a:latin typeface="Comfortaa"/>
              <a:ea typeface="Comfortaa"/>
              <a:cs typeface="Comfortaa"/>
              <a:sym typeface="Comfortaa"/>
            </a:endParaRPr>
          </a:p>
          <a:p>
            <a:pPr indent="0" lvl="0" marL="0" rtl="0" algn="l">
              <a:spcBef>
                <a:spcPts val="0"/>
              </a:spcBef>
              <a:spcAft>
                <a:spcPts val="0"/>
              </a:spcAft>
              <a:buNone/>
            </a:pPr>
            <a:r>
              <a:rPr lang="en" sz="1450">
                <a:solidFill>
                  <a:srgbClr val="172B4D"/>
                </a:solidFill>
                <a:highlight>
                  <a:srgbClr val="FFFFFF"/>
                </a:highlight>
                <a:latin typeface="Comfortaa"/>
                <a:ea typeface="Comfortaa"/>
                <a:cs typeface="Comfortaa"/>
                <a:sym typeface="Comfortaa"/>
              </a:rPr>
              <a:t>Our company Gnod is interested in grouping clients by their musical interests. </a:t>
            </a:r>
            <a:endParaRPr sz="1450">
              <a:solidFill>
                <a:srgbClr val="172B4D"/>
              </a:solidFill>
              <a:highlight>
                <a:srgbClr val="FFFFFF"/>
              </a:highlight>
              <a:latin typeface="Comfortaa"/>
              <a:ea typeface="Comfortaa"/>
              <a:cs typeface="Comfortaa"/>
              <a:sym typeface="Comfortaa"/>
            </a:endParaRPr>
          </a:p>
          <a:p>
            <a:pPr indent="0" lvl="0" marL="0" rtl="0" algn="l">
              <a:spcBef>
                <a:spcPts val="0"/>
              </a:spcBef>
              <a:spcAft>
                <a:spcPts val="0"/>
              </a:spcAft>
              <a:buNone/>
            </a:pPr>
            <a:r>
              <a:rPr lang="en" sz="1450">
                <a:solidFill>
                  <a:srgbClr val="172B4D"/>
                </a:solidFill>
                <a:highlight>
                  <a:srgbClr val="FFFFFF"/>
                </a:highlight>
                <a:latin typeface="Comfortaa"/>
                <a:ea typeface="Comfortaa"/>
                <a:cs typeface="Comfortaa"/>
                <a:sym typeface="Comfortaa"/>
              </a:rPr>
              <a:t>To do that we will need to collect data from musical sites so we can understand better this topic. </a:t>
            </a:r>
            <a:endParaRPr sz="1450">
              <a:solidFill>
                <a:srgbClr val="172B4D"/>
              </a:solidFill>
              <a:highlight>
                <a:srgbClr val="FFFFFF"/>
              </a:highlight>
              <a:latin typeface="Comfortaa"/>
              <a:ea typeface="Comfortaa"/>
              <a:cs typeface="Comfortaa"/>
              <a:sym typeface="Comfortaa"/>
            </a:endParaRPr>
          </a:p>
          <a:p>
            <a:pPr indent="0" lvl="0" marL="0" rtl="0" algn="l">
              <a:spcBef>
                <a:spcPts val="0"/>
              </a:spcBef>
              <a:spcAft>
                <a:spcPts val="0"/>
              </a:spcAft>
              <a:buNone/>
            </a:pPr>
            <a:r>
              <a:t/>
            </a:r>
            <a:endParaRPr sz="1450">
              <a:solidFill>
                <a:srgbClr val="172B4D"/>
              </a:solidFill>
              <a:highlight>
                <a:srgbClr val="FFFFFF"/>
              </a:highlight>
              <a:latin typeface="Comfortaa"/>
              <a:ea typeface="Comfortaa"/>
              <a:cs typeface="Comfortaa"/>
              <a:sym typeface="Comfortaa"/>
            </a:endParaRPr>
          </a:p>
          <a:p>
            <a:pPr indent="0" lvl="0" marL="0" rtl="0" algn="l">
              <a:spcBef>
                <a:spcPts val="0"/>
              </a:spcBef>
              <a:spcAft>
                <a:spcPts val="0"/>
              </a:spcAft>
              <a:buNone/>
            </a:pPr>
            <a:r>
              <a:rPr lang="en" sz="1450">
                <a:solidFill>
                  <a:srgbClr val="172B4D"/>
                </a:solidFill>
                <a:highlight>
                  <a:srgbClr val="FFFFFF"/>
                </a:highlight>
                <a:latin typeface="Comfortaa"/>
                <a:ea typeface="Comfortaa"/>
                <a:cs typeface="Comfortaa"/>
                <a:sym typeface="Comfortaa"/>
              </a:rPr>
              <a:t>We have heard that the </a:t>
            </a:r>
            <a:r>
              <a:rPr lang="en" sz="1300">
                <a:solidFill>
                  <a:srgbClr val="172B4D"/>
                </a:solidFill>
                <a:highlight>
                  <a:srgbClr val="F4F5F7"/>
                </a:highlight>
                <a:latin typeface="Comfortaa"/>
                <a:ea typeface="Comfortaa"/>
                <a:cs typeface="Comfortaa"/>
                <a:sym typeface="Comfortaa"/>
              </a:rPr>
              <a:t>Spotify</a:t>
            </a:r>
            <a:r>
              <a:rPr lang="en" sz="1450">
                <a:solidFill>
                  <a:srgbClr val="172B4D"/>
                </a:solidFill>
                <a:highlight>
                  <a:srgbClr val="FFFFFF"/>
                </a:highlight>
                <a:latin typeface="Comfortaa"/>
                <a:ea typeface="Comfortaa"/>
                <a:cs typeface="Comfortaa"/>
                <a:sym typeface="Comfortaa"/>
              </a:rPr>
              <a:t> </a:t>
            </a:r>
            <a:r>
              <a:rPr b="1" lang="en" sz="1450">
                <a:solidFill>
                  <a:srgbClr val="172B4D"/>
                </a:solidFill>
                <a:highlight>
                  <a:srgbClr val="FFFFFF"/>
                </a:highlight>
                <a:latin typeface="Comfortaa"/>
                <a:ea typeface="Comfortaa"/>
                <a:cs typeface="Comfortaa"/>
                <a:sym typeface="Comfortaa"/>
              </a:rPr>
              <a:t>API</a:t>
            </a:r>
            <a:r>
              <a:rPr lang="en" sz="1450">
                <a:solidFill>
                  <a:srgbClr val="172B4D"/>
                </a:solidFill>
                <a:highlight>
                  <a:srgbClr val="FFFFFF"/>
                </a:highlight>
                <a:latin typeface="Comfortaa"/>
                <a:ea typeface="Comfortaa"/>
                <a:cs typeface="Comfortaa"/>
                <a:sym typeface="Comfortaa"/>
              </a:rPr>
              <a:t> is pretty good for this kind of data collection so we will take a look at it. </a:t>
            </a:r>
            <a:endParaRPr sz="1450">
              <a:solidFill>
                <a:srgbClr val="172B4D"/>
              </a:solidFill>
              <a:highlight>
                <a:srgbClr val="FFFFFF"/>
              </a:highlight>
              <a:latin typeface="Comfortaa"/>
              <a:ea typeface="Comfortaa"/>
              <a:cs typeface="Comfortaa"/>
              <a:sym typeface="Comfortaa"/>
            </a:endParaRPr>
          </a:p>
          <a:p>
            <a:pPr indent="0" lvl="0" marL="0" rtl="0" algn="l">
              <a:spcBef>
                <a:spcPts val="0"/>
              </a:spcBef>
              <a:spcAft>
                <a:spcPts val="0"/>
              </a:spcAft>
              <a:buNone/>
            </a:pPr>
            <a:r>
              <a:t/>
            </a:r>
            <a:endParaRPr sz="1450">
              <a:solidFill>
                <a:srgbClr val="172B4D"/>
              </a:solidFill>
              <a:highlight>
                <a:srgbClr val="FFFFFF"/>
              </a:highlight>
              <a:latin typeface="Comfortaa"/>
              <a:ea typeface="Comfortaa"/>
              <a:cs typeface="Comfortaa"/>
              <a:sym typeface="Comfortaa"/>
            </a:endParaRPr>
          </a:p>
          <a:p>
            <a:pPr indent="0" lvl="0" marL="0" rtl="0" algn="l">
              <a:spcBef>
                <a:spcPts val="0"/>
              </a:spcBef>
              <a:spcAft>
                <a:spcPts val="0"/>
              </a:spcAft>
              <a:buNone/>
            </a:pPr>
            <a:r>
              <a:rPr lang="en" sz="1450">
                <a:solidFill>
                  <a:srgbClr val="172B4D"/>
                </a:solidFill>
                <a:highlight>
                  <a:srgbClr val="FFFFFF"/>
                </a:highlight>
                <a:latin typeface="Comfortaa"/>
                <a:ea typeface="Comfortaa"/>
                <a:cs typeface="Comfortaa"/>
                <a:sym typeface="Comfortaa"/>
              </a:rPr>
              <a:t>If it's not enough or we need more information, we will try other data collection methods.</a:t>
            </a:r>
            <a:endParaRPr sz="1900">
              <a:latin typeface="Comfortaa"/>
              <a:ea typeface="Comfortaa"/>
              <a:cs typeface="Comfortaa"/>
              <a:sym typeface="Comfortaa"/>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23" name="Shape 423"/>
        <p:cNvGrpSpPr/>
        <p:nvPr/>
      </p:nvGrpSpPr>
      <p:grpSpPr>
        <a:xfrm>
          <a:off x="0" y="0"/>
          <a:ext cx="0" cy="0"/>
          <a:chOff x="0" y="0"/>
          <a:chExt cx="0" cy="0"/>
        </a:xfrm>
      </p:grpSpPr>
      <p:sp>
        <p:nvSpPr>
          <p:cNvPr id="424" name="Google Shape;424;p53"/>
          <p:cNvSpPr txBox="1"/>
          <p:nvPr/>
        </p:nvSpPr>
        <p:spPr>
          <a:xfrm>
            <a:off x="433100" y="465275"/>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Intro to APIs</a:t>
            </a:r>
            <a:endParaRPr sz="2100">
              <a:latin typeface="Comic Sans MS"/>
              <a:ea typeface="Comic Sans MS"/>
              <a:cs typeface="Comic Sans MS"/>
              <a:sym typeface="Comic Sans MS"/>
            </a:endParaRPr>
          </a:p>
        </p:txBody>
      </p:sp>
      <p:sp>
        <p:nvSpPr>
          <p:cNvPr id="425" name="Google Shape;425;p53"/>
          <p:cNvSpPr txBox="1"/>
          <p:nvPr/>
        </p:nvSpPr>
        <p:spPr>
          <a:xfrm>
            <a:off x="825600" y="954025"/>
            <a:ext cx="7389300" cy="355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50">
                <a:solidFill>
                  <a:srgbClr val="0A0A23"/>
                </a:solidFill>
                <a:highlight>
                  <a:srgbClr val="FFFFFF"/>
                </a:highlight>
                <a:latin typeface="Montserrat"/>
                <a:ea typeface="Montserrat"/>
                <a:cs typeface="Montserrat"/>
                <a:sym typeface="Montserrat"/>
              </a:rPr>
              <a:t>API stands for </a:t>
            </a:r>
            <a:r>
              <a:rPr b="1" lang="en" sz="1650">
                <a:solidFill>
                  <a:schemeClr val="dk1"/>
                </a:solidFill>
                <a:highlight>
                  <a:srgbClr val="FFFFFF"/>
                </a:highlight>
                <a:latin typeface="Montserrat"/>
                <a:ea typeface="Montserrat"/>
                <a:cs typeface="Montserrat"/>
                <a:sym typeface="Montserrat"/>
              </a:rPr>
              <a:t>Application Programming Interface</a:t>
            </a:r>
            <a:r>
              <a:rPr lang="en" sz="1650">
                <a:solidFill>
                  <a:srgbClr val="0A0A23"/>
                </a:solidFill>
                <a:highlight>
                  <a:srgbClr val="FFFFFF"/>
                </a:highlight>
                <a:latin typeface="Montserrat"/>
                <a:ea typeface="Montserrat"/>
                <a:cs typeface="Montserrat"/>
                <a:sym typeface="Montserrat"/>
              </a:rPr>
              <a:t>.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650">
                <a:solidFill>
                  <a:srgbClr val="0A0A23"/>
                </a:solidFill>
                <a:highlight>
                  <a:srgbClr val="FFFFFF"/>
                </a:highlight>
                <a:latin typeface="Montserrat"/>
                <a:ea typeface="Montserrat"/>
                <a:cs typeface="Montserrat"/>
                <a:sym typeface="Montserrat"/>
              </a:rPr>
              <a:t>At some point or another, most large companies have built APIs for their customers, or for internal use.</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650">
                <a:solidFill>
                  <a:srgbClr val="0A0A23"/>
                </a:solidFill>
                <a:highlight>
                  <a:srgbClr val="FFFFFF"/>
                </a:highlight>
                <a:latin typeface="Montserrat"/>
                <a:ea typeface="Montserrat"/>
                <a:cs typeface="Montserrat"/>
                <a:sym typeface="Montserrat"/>
              </a:rPr>
              <a:t>Every page on the internet is stored somewhere on a remote server.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650">
                <a:solidFill>
                  <a:srgbClr val="0A0A23"/>
                </a:solidFill>
                <a:highlight>
                  <a:srgbClr val="FFFFFF"/>
                </a:highlight>
                <a:latin typeface="Montserrat"/>
                <a:ea typeface="Montserrat"/>
                <a:cs typeface="Montserrat"/>
                <a:sym typeface="Montserrat"/>
              </a:rPr>
              <a:t>...you can spin up a server on your laptop capable of serving an entire website to the Web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650">
                <a:solidFill>
                  <a:srgbClr val="0A0A23"/>
                </a:solidFill>
                <a:highlight>
                  <a:srgbClr val="FFFFFF"/>
                </a:highlight>
                <a:latin typeface="Montserrat"/>
                <a:ea typeface="Montserrat"/>
                <a:cs typeface="Montserrat"/>
                <a:sym typeface="Montserrat"/>
              </a:rPr>
              <a:t>When you type </a:t>
            </a:r>
            <a:r>
              <a:rPr lang="en" sz="1650" u="sng">
                <a:solidFill>
                  <a:schemeClr val="hlink"/>
                </a:solidFill>
                <a:highlight>
                  <a:srgbClr val="FFFFFF"/>
                </a:highlight>
                <a:latin typeface="Montserrat"/>
                <a:ea typeface="Montserrat"/>
                <a:cs typeface="Montserrat"/>
                <a:sym typeface="Montserrat"/>
                <a:hlinkClick r:id="rId4"/>
              </a:rPr>
              <a:t>www.facebook.com</a:t>
            </a:r>
            <a:r>
              <a:rPr lang="en" sz="1650">
                <a:solidFill>
                  <a:srgbClr val="0A0A23"/>
                </a:solidFill>
                <a:highlight>
                  <a:srgbClr val="FFFFFF"/>
                </a:highlight>
                <a:latin typeface="Montserrat"/>
                <a:ea typeface="Montserrat"/>
                <a:cs typeface="Montserrat"/>
                <a:sym typeface="Montserrat"/>
              </a:rPr>
              <a:t> into your browser, a request goes out to Facebook’s remote server. Once your browser receives the response, it interprets the code and displays the page.- the browser interacts with a remote server’s API.</a:t>
            </a:r>
            <a:endParaRPr sz="1650">
              <a:solidFill>
                <a:srgbClr val="0A0A23"/>
              </a:solidFill>
              <a:highlight>
                <a:srgbClr val="FFFFFF"/>
              </a:highlight>
              <a:latin typeface="Montserrat"/>
              <a:ea typeface="Montserrat"/>
              <a:cs typeface="Montserrat"/>
              <a:sym typeface="Montserrat"/>
            </a:endParaRPr>
          </a:p>
        </p:txBody>
      </p:sp>
      <p:sp>
        <p:nvSpPr>
          <p:cNvPr id="426" name="Google Shape;426;p53"/>
          <p:cNvSpPr txBox="1"/>
          <p:nvPr/>
        </p:nvSpPr>
        <p:spPr>
          <a:xfrm>
            <a:off x="3505050" y="4427950"/>
            <a:ext cx="50709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Kudos to this site https://www.freecodecamp.org/news/what-is-an-api-in-english-please-b880a3214a82/</a:t>
            </a:r>
            <a:endParaRPr sz="8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0" name="Shape 430"/>
        <p:cNvGrpSpPr/>
        <p:nvPr/>
      </p:nvGrpSpPr>
      <p:grpSpPr>
        <a:xfrm>
          <a:off x="0" y="0"/>
          <a:ext cx="0" cy="0"/>
          <a:chOff x="0" y="0"/>
          <a:chExt cx="0" cy="0"/>
        </a:xfrm>
      </p:grpSpPr>
      <p:sp>
        <p:nvSpPr>
          <p:cNvPr id="431" name="Google Shape;431;p54"/>
          <p:cNvSpPr txBox="1"/>
          <p:nvPr/>
        </p:nvSpPr>
        <p:spPr>
          <a:xfrm>
            <a:off x="536800" y="454925"/>
            <a:ext cx="45639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Intro to APIs</a:t>
            </a:r>
            <a:endParaRPr sz="2100">
              <a:latin typeface="Comic Sans MS"/>
              <a:ea typeface="Comic Sans MS"/>
              <a:cs typeface="Comic Sans MS"/>
              <a:sym typeface="Comic Sans MS"/>
            </a:endParaRPr>
          </a:p>
        </p:txBody>
      </p:sp>
      <p:sp>
        <p:nvSpPr>
          <p:cNvPr id="432" name="Google Shape;432;p54"/>
          <p:cNvSpPr txBox="1"/>
          <p:nvPr/>
        </p:nvSpPr>
        <p:spPr>
          <a:xfrm>
            <a:off x="815225" y="881450"/>
            <a:ext cx="7389300" cy="384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50">
                <a:solidFill>
                  <a:srgbClr val="0A0A23"/>
                </a:solidFill>
                <a:highlight>
                  <a:srgbClr val="FFFFFF"/>
                </a:highlight>
                <a:latin typeface="Montserrat"/>
                <a:ea typeface="Montserrat"/>
                <a:cs typeface="Montserrat"/>
                <a:sym typeface="Montserrat"/>
              </a:rPr>
              <a:t>An API isn’t the same as the remote server — rather </a:t>
            </a:r>
            <a:r>
              <a:rPr b="1" lang="en" sz="1650">
                <a:solidFill>
                  <a:schemeClr val="dk1"/>
                </a:solidFill>
                <a:highlight>
                  <a:srgbClr val="FFFFFF"/>
                </a:highlight>
                <a:latin typeface="Montserrat"/>
                <a:ea typeface="Montserrat"/>
                <a:cs typeface="Montserrat"/>
                <a:sym typeface="Montserrat"/>
              </a:rPr>
              <a:t>it is the part of the server that receives requests and sends responses</a:t>
            </a:r>
            <a:r>
              <a:rPr lang="en" sz="1650">
                <a:solidFill>
                  <a:srgbClr val="0A0A23"/>
                </a:solidFill>
                <a:highlight>
                  <a:srgbClr val="FFFFFF"/>
                </a:highlight>
                <a:latin typeface="Montserrat"/>
                <a:ea typeface="Montserrat"/>
                <a:cs typeface="Montserrat"/>
                <a:sym typeface="Montserrat"/>
              </a:rPr>
              <a:t>.</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650">
                <a:solidFill>
                  <a:srgbClr val="0A0A23"/>
                </a:solidFill>
                <a:highlight>
                  <a:srgbClr val="FFFFFF"/>
                </a:highlight>
                <a:latin typeface="Montserrat"/>
                <a:ea typeface="Montserrat"/>
                <a:cs typeface="Montserrat"/>
                <a:sym typeface="Montserrat"/>
              </a:rPr>
              <a:t>You’ve probably heard of companies packaging APIs as products. For example, Weather Services like OpenWeather sells access to </a:t>
            </a:r>
            <a:r>
              <a:rPr lang="en" sz="1650" u="sng">
                <a:solidFill>
                  <a:schemeClr val="hlink"/>
                </a:solidFill>
                <a:highlight>
                  <a:srgbClr val="FFFFFF"/>
                </a:highlight>
                <a:latin typeface="Montserrat"/>
                <a:ea typeface="Montserrat"/>
                <a:cs typeface="Montserrat"/>
                <a:sym typeface="Montserrat"/>
                <a:hlinkClick r:id="rId4"/>
              </a:rPr>
              <a:t>APIs</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b="1" lang="en" sz="1650">
                <a:solidFill>
                  <a:schemeClr val="dk1"/>
                </a:solidFill>
                <a:highlight>
                  <a:srgbClr val="FFFFFF"/>
                </a:highlight>
                <a:latin typeface="Montserrat"/>
                <a:ea typeface="Montserrat"/>
                <a:cs typeface="Montserrat"/>
                <a:sym typeface="Montserrat"/>
              </a:rPr>
              <a:t>In technical terms</a:t>
            </a:r>
            <a:r>
              <a:rPr lang="en" sz="1650">
                <a:solidFill>
                  <a:srgbClr val="0A0A23"/>
                </a:solidFill>
                <a:highlight>
                  <a:srgbClr val="FFFFFF"/>
                </a:highlight>
                <a:latin typeface="Montserrat"/>
                <a:ea typeface="Montserrat"/>
                <a:cs typeface="Montserrat"/>
                <a:sym typeface="Montserrat"/>
              </a:rPr>
              <a:t>, the difference is the format of the request and the response- your browser expects html, and gets data eg json</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650">
                <a:solidFill>
                  <a:srgbClr val="0A0A23"/>
                </a:solidFill>
                <a:highlight>
                  <a:srgbClr val="FFFFFF"/>
                </a:highlight>
                <a:latin typeface="Montserrat"/>
                <a:ea typeface="Montserrat"/>
                <a:cs typeface="Montserrat"/>
                <a:sym typeface="Montserrat"/>
              </a:rPr>
              <a:t>When a company offers an API to their customers, it just means that they’ve built a set of dedicated URLs that return pure data responses</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650">
              <a:solidFill>
                <a:srgbClr val="0A0A23"/>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650">
                <a:solidFill>
                  <a:srgbClr val="0A0A23"/>
                </a:solidFill>
                <a:highlight>
                  <a:srgbClr val="FFFFFF"/>
                </a:highlight>
                <a:latin typeface="Montserrat"/>
                <a:ea typeface="Montserrat"/>
                <a:cs typeface="Montserrat"/>
                <a:sym typeface="Montserrat"/>
              </a:rPr>
              <a:t>Some APIs dont need access tokens - eg </a:t>
            </a:r>
            <a:r>
              <a:rPr lang="en" sz="1650" u="sng">
                <a:solidFill>
                  <a:schemeClr val="hlink"/>
                </a:solidFill>
                <a:highlight>
                  <a:srgbClr val="FFFFFF"/>
                </a:highlight>
                <a:latin typeface="Montserrat"/>
                <a:ea typeface="Montserrat"/>
                <a:cs typeface="Montserrat"/>
                <a:sym typeface="Montserrat"/>
                <a:hlinkClick r:id="rId5"/>
              </a:rPr>
              <a:t>github</a:t>
            </a:r>
            <a:r>
              <a:rPr lang="en" sz="1650">
                <a:solidFill>
                  <a:srgbClr val="0A0A23"/>
                </a:solidFill>
                <a:highlight>
                  <a:srgbClr val="FFFFFF"/>
                </a:highlight>
                <a:latin typeface="Montserrat"/>
                <a:ea typeface="Montserrat"/>
                <a:cs typeface="Montserrat"/>
                <a:sym typeface="Montserrat"/>
              </a:rPr>
              <a:t> </a:t>
            </a:r>
            <a:endParaRPr sz="1650">
              <a:solidFill>
                <a:srgbClr val="0A0A23"/>
              </a:solidFill>
              <a:highlight>
                <a:srgbClr val="FFFFFF"/>
              </a:highlight>
              <a:latin typeface="Montserrat"/>
              <a:ea typeface="Montserrat"/>
              <a:cs typeface="Montserrat"/>
              <a:sym typeface="Montserrat"/>
            </a:endParaRPr>
          </a:p>
        </p:txBody>
      </p:sp>
      <p:sp>
        <p:nvSpPr>
          <p:cNvPr id="433" name="Google Shape;433;p54"/>
          <p:cNvSpPr txBox="1"/>
          <p:nvPr/>
        </p:nvSpPr>
        <p:spPr>
          <a:xfrm>
            <a:off x="3505050" y="4427950"/>
            <a:ext cx="50709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Kudos to this site https://www.freecodecamp.org/news/what-is-an-api-in-english-please-b880a3214a82/</a:t>
            </a:r>
            <a:endParaRPr sz="8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7" name="Shape 437"/>
        <p:cNvGrpSpPr/>
        <p:nvPr/>
      </p:nvGrpSpPr>
      <p:grpSpPr>
        <a:xfrm>
          <a:off x="0" y="0"/>
          <a:ext cx="0" cy="0"/>
          <a:chOff x="0" y="0"/>
          <a:chExt cx="0" cy="0"/>
        </a:xfrm>
      </p:grpSpPr>
      <p:sp>
        <p:nvSpPr>
          <p:cNvPr id="438" name="Google Shape;438;p55"/>
          <p:cNvSpPr txBox="1"/>
          <p:nvPr/>
        </p:nvSpPr>
        <p:spPr>
          <a:xfrm>
            <a:off x="1210850" y="683050"/>
            <a:ext cx="60273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APIs- better than a csv file?</a:t>
            </a:r>
            <a:endParaRPr sz="2100">
              <a:latin typeface="Comic Sans MS"/>
              <a:ea typeface="Comic Sans MS"/>
              <a:cs typeface="Comic Sans MS"/>
              <a:sym typeface="Comic Sans MS"/>
            </a:endParaRPr>
          </a:p>
        </p:txBody>
      </p:sp>
      <p:sp>
        <p:nvSpPr>
          <p:cNvPr id="439" name="Google Shape;439;p55"/>
          <p:cNvSpPr txBox="1"/>
          <p:nvPr/>
        </p:nvSpPr>
        <p:spPr>
          <a:xfrm>
            <a:off x="825600" y="1140700"/>
            <a:ext cx="7389300" cy="3349800"/>
          </a:xfrm>
          <a:prstGeom prst="rect">
            <a:avLst/>
          </a:prstGeom>
          <a:noFill/>
          <a:ln>
            <a:noFill/>
          </a:ln>
        </p:spPr>
        <p:txBody>
          <a:bodyPr anchorCtr="0" anchor="t" bIns="91425" lIns="91425" spcFirstLastPara="1" rIns="91425" wrap="square" tIns="91425">
            <a:noAutofit/>
          </a:bodyPr>
          <a:lstStyle/>
          <a:p>
            <a:pPr indent="-314325" lvl="0" marL="457200" rtl="0" algn="l">
              <a:lnSpc>
                <a:spcPct val="115000"/>
              </a:lnSpc>
              <a:spcBef>
                <a:spcPts val="2100"/>
              </a:spcBef>
              <a:spcAft>
                <a:spcPts val="0"/>
              </a:spcAft>
              <a:buClr>
                <a:srgbClr val="172B4D"/>
              </a:buClr>
              <a:buSzPts val="1350"/>
              <a:buFont typeface="Roboto"/>
              <a:buChar char="●"/>
            </a:pPr>
            <a:r>
              <a:rPr b="1" lang="en" sz="1350">
                <a:solidFill>
                  <a:srgbClr val="172B4D"/>
                </a:solidFill>
                <a:highlight>
                  <a:srgbClr val="FFFFFF"/>
                </a:highlight>
                <a:latin typeface="Montserrat"/>
                <a:ea typeface="Montserrat"/>
                <a:cs typeface="Montserrat"/>
                <a:sym typeface="Montserrat"/>
              </a:rPr>
              <a:t>The data changes quickly</a:t>
            </a:r>
            <a:r>
              <a:rPr lang="en" sz="1350">
                <a:solidFill>
                  <a:srgbClr val="172B4D"/>
                </a:solidFill>
                <a:highlight>
                  <a:srgbClr val="FFFFFF"/>
                </a:highlight>
                <a:latin typeface="Montserrat"/>
                <a:ea typeface="Montserrat"/>
                <a:cs typeface="Montserrat"/>
                <a:sym typeface="Montserrat"/>
              </a:rPr>
              <a:t>. Stock price data or betting houses are a perfect example for it. It doesn’t really make sense to regenerate a dataset and download it every second. It is incredibly expensive and wouldn't be efficient nor effective at all, as it would be not just expensive but also really slow.</a:t>
            </a:r>
            <a:endParaRPr sz="1350">
              <a:solidFill>
                <a:srgbClr val="172B4D"/>
              </a:solidFill>
              <a:highlight>
                <a:srgbClr val="FFFFFF"/>
              </a:highlight>
              <a:latin typeface="Montserrat"/>
              <a:ea typeface="Montserrat"/>
              <a:cs typeface="Montserrat"/>
              <a:sym typeface="Montserrat"/>
            </a:endParaRPr>
          </a:p>
          <a:p>
            <a:pPr indent="-314325" lvl="0" marL="457200" rtl="0" algn="l">
              <a:lnSpc>
                <a:spcPct val="115000"/>
              </a:lnSpc>
              <a:spcBef>
                <a:spcPts val="0"/>
              </a:spcBef>
              <a:spcAft>
                <a:spcPts val="0"/>
              </a:spcAft>
              <a:buClr>
                <a:srgbClr val="172B4D"/>
              </a:buClr>
              <a:buSzPts val="1350"/>
              <a:buFont typeface="Roboto"/>
              <a:buChar char="●"/>
            </a:pPr>
            <a:r>
              <a:rPr b="1" lang="en" sz="1350">
                <a:solidFill>
                  <a:srgbClr val="172B4D"/>
                </a:solidFill>
                <a:highlight>
                  <a:srgbClr val="FFFFFF"/>
                </a:highlight>
                <a:latin typeface="Montserrat"/>
                <a:ea typeface="Montserrat"/>
                <a:cs typeface="Montserrat"/>
                <a:sym typeface="Montserrat"/>
              </a:rPr>
              <a:t>You want just a piece of all your data</a:t>
            </a:r>
            <a:r>
              <a:rPr lang="en" sz="1350">
                <a:solidFill>
                  <a:srgbClr val="172B4D"/>
                </a:solidFill>
                <a:highlight>
                  <a:srgbClr val="FFFFFF"/>
                </a:highlight>
                <a:latin typeface="Montserrat"/>
                <a:ea typeface="Montserrat"/>
                <a:cs typeface="Montserrat"/>
                <a:sym typeface="Montserrat"/>
              </a:rPr>
              <a:t>. Imagine you want to download your facebook pictures. Without an API you would need to download the entire Facebook dataset, and that doesn't really make a lot of sense since we have APIs to filter that information.</a:t>
            </a:r>
            <a:endParaRPr sz="1350">
              <a:solidFill>
                <a:srgbClr val="172B4D"/>
              </a:solidFill>
              <a:highlight>
                <a:srgbClr val="FFFFFF"/>
              </a:highlight>
              <a:latin typeface="Montserrat"/>
              <a:ea typeface="Montserrat"/>
              <a:cs typeface="Montserrat"/>
              <a:sym typeface="Montserrat"/>
            </a:endParaRPr>
          </a:p>
          <a:p>
            <a:pPr indent="-295275" lvl="0" marL="457200" rtl="0" algn="l">
              <a:lnSpc>
                <a:spcPct val="115000"/>
              </a:lnSpc>
              <a:spcBef>
                <a:spcPts val="0"/>
              </a:spcBef>
              <a:spcAft>
                <a:spcPts val="0"/>
              </a:spcAft>
              <a:buClr>
                <a:srgbClr val="172B4D"/>
              </a:buClr>
              <a:buSzPts val="1050"/>
              <a:buFont typeface="Roboto"/>
              <a:buChar char="●"/>
            </a:pPr>
            <a:r>
              <a:rPr b="1" lang="en" sz="1350">
                <a:solidFill>
                  <a:srgbClr val="172B4D"/>
                </a:solidFill>
                <a:highlight>
                  <a:srgbClr val="FFFFFF"/>
                </a:highlight>
                <a:latin typeface="Montserrat"/>
                <a:ea typeface="Montserrat"/>
                <a:cs typeface="Montserrat"/>
                <a:sym typeface="Montserrat"/>
              </a:rPr>
              <a:t>Repeated computation involved</a:t>
            </a:r>
            <a:r>
              <a:rPr lang="en" sz="1350">
                <a:solidFill>
                  <a:srgbClr val="172B4D"/>
                </a:solidFill>
                <a:highlight>
                  <a:srgbClr val="FFFFFF"/>
                </a:highlight>
                <a:latin typeface="Montserrat"/>
                <a:ea typeface="Montserrat"/>
                <a:cs typeface="Montserrat"/>
                <a:sym typeface="Montserrat"/>
              </a:rPr>
              <a:t>. The </a:t>
            </a:r>
            <a:r>
              <a:rPr lang="en" sz="1200">
                <a:solidFill>
                  <a:srgbClr val="172B4D"/>
                </a:solidFill>
                <a:highlight>
                  <a:srgbClr val="F4F5F7"/>
                </a:highlight>
                <a:latin typeface="Montserrat"/>
                <a:ea typeface="Montserrat"/>
                <a:cs typeface="Montserrat"/>
                <a:sym typeface="Montserrat"/>
              </a:rPr>
              <a:t>Spotify API</a:t>
            </a:r>
            <a:r>
              <a:rPr lang="en" sz="1350">
                <a:solidFill>
                  <a:srgbClr val="172B4D"/>
                </a:solidFill>
                <a:highlight>
                  <a:srgbClr val="FFFFFF"/>
                </a:highlight>
                <a:latin typeface="Montserrat"/>
                <a:ea typeface="Montserrat"/>
                <a:cs typeface="Montserrat"/>
                <a:sym typeface="Montserrat"/>
              </a:rPr>
              <a:t> that can tell you the genre of a piece of music. You could theoretically create your own classifier, and use it to compute music categories, but you’ll never have as much data as </a:t>
            </a:r>
            <a:r>
              <a:rPr lang="en" sz="1200">
                <a:solidFill>
                  <a:srgbClr val="172B4D"/>
                </a:solidFill>
                <a:highlight>
                  <a:srgbClr val="F4F5F7"/>
                </a:highlight>
                <a:latin typeface="Montserrat"/>
                <a:ea typeface="Montserrat"/>
                <a:cs typeface="Montserrat"/>
                <a:sym typeface="Montserrat"/>
              </a:rPr>
              <a:t>Spotify</a:t>
            </a:r>
            <a:r>
              <a:rPr lang="en" sz="1350">
                <a:solidFill>
                  <a:srgbClr val="172B4D"/>
                </a:solidFill>
                <a:highlight>
                  <a:srgbClr val="FFFFFF"/>
                </a:highlight>
                <a:latin typeface="Montserrat"/>
                <a:ea typeface="Montserrat"/>
                <a:cs typeface="Montserrat"/>
                <a:sym typeface="Montserrat"/>
              </a:rPr>
              <a:t> does, saving a lot of space.</a:t>
            </a:r>
            <a:endParaRPr sz="1350">
              <a:solidFill>
                <a:srgbClr val="172B4D"/>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500">
              <a:latin typeface="Montserrat"/>
              <a:ea typeface="Montserrat"/>
              <a:cs typeface="Montserrat"/>
              <a:sym typeface="Montserra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3" name="Shape 443"/>
        <p:cNvGrpSpPr/>
        <p:nvPr/>
      </p:nvGrpSpPr>
      <p:grpSpPr>
        <a:xfrm>
          <a:off x="0" y="0"/>
          <a:ext cx="0" cy="0"/>
          <a:chOff x="0" y="0"/>
          <a:chExt cx="0" cy="0"/>
        </a:xfrm>
      </p:grpSpPr>
      <p:sp>
        <p:nvSpPr>
          <p:cNvPr id="444" name="Google Shape;444;p56"/>
          <p:cNvSpPr txBox="1"/>
          <p:nvPr/>
        </p:nvSpPr>
        <p:spPr>
          <a:xfrm>
            <a:off x="1210850" y="683050"/>
            <a:ext cx="60273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674EA7"/>
                </a:solidFill>
                <a:latin typeface="Comic Sans MS"/>
                <a:ea typeface="Comic Sans MS"/>
                <a:cs typeface="Comic Sans MS"/>
                <a:sym typeface="Comic Sans MS"/>
              </a:rPr>
              <a:t>RESTful APIs</a:t>
            </a:r>
            <a:endParaRPr sz="2100">
              <a:solidFill>
                <a:srgbClr val="674EA7"/>
              </a:solidFill>
              <a:latin typeface="Comic Sans MS"/>
              <a:ea typeface="Comic Sans MS"/>
              <a:cs typeface="Comic Sans MS"/>
              <a:sym typeface="Comic Sans MS"/>
            </a:endParaRPr>
          </a:p>
        </p:txBody>
      </p:sp>
      <p:sp>
        <p:nvSpPr>
          <p:cNvPr id="445" name="Google Shape;445;p56"/>
          <p:cNvSpPr txBox="1"/>
          <p:nvPr/>
        </p:nvSpPr>
        <p:spPr>
          <a:xfrm>
            <a:off x="825600" y="1140700"/>
            <a:ext cx="7389300" cy="33498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2100"/>
              </a:spcBef>
              <a:spcAft>
                <a:spcPts val="0"/>
              </a:spcAft>
              <a:buNone/>
            </a:pPr>
            <a:r>
              <a:rPr b="1" lang="en" sz="1950">
                <a:solidFill>
                  <a:srgbClr val="674EA7"/>
                </a:solidFill>
                <a:highlight>
                  <a:srgbClr val="FFFFFF"/>
                </a:highlight>
                <a:latin typeface="Montserrat"/>
                <a:ea typeface="Montserrat"/>
                <a:cs typeface="Montserrat"/>
                <a:sym typeface="Montserrat"/>
              </a:rPr>
              <a:t>RE</a:t>
            </a:r>
            <a:r>
              <a:rPr lang="en" sz="1950">
                <a:solidFill>
                  <a:srgbClr val="674EA7"/>
                </a:solidFill>
                <a:highlight>
                  <a:srgbClr val="FFFFFF"/>
                </a:highlight>
                <a:latin typeface="Montserrat"/>
                <a:ea typeface="Montserrat"/>
                <a:cs typeface="Montserrat"/>
                <a:sym typeface="Montserrat"/>
              </a:rPr>
              <a:t>presentational </a:t>
            </a:r>
            <a:r>
              <a:rPr b="1" lang="en" sz="1950">
                <a:solidFill>
                  <a:srgbClr val="674EA7"/>
                </a:solidFill>
                <a:highlight>
                  <a:srgbClr val="FFFFFF"/>
                </a:highlight>
                <a:latin typeface="Montserrat"/>
                <a:ea typeface="Montserrat"/>
                <a:cs typeface="Montserrat"/>
                <a:sym typeface="Montserrat"/>
              </a:rPr>
              <a:t>S</a:t>
            </a:r>
            <a:r>
              <a:rPr lang="en" sz="1950">
                <a:solidFill>
                  <a:srgbClr val="674EA7"/>
                </a:solidFill>
                <a:highlight>
                  <a:srgbClr val="FFFFFF"/>
                </a:highlight>
                <a:latin typeface="Montserrat"/>
                <a:ea typeface="Montserrat"/>
                <a:cs typeface="Montserrat"/>
                <a:sym typeface="Montserrat"/>
              </a:rPr>
              <a:t>tate </a:t>
            </a:r>
            <a:r>
              <a:rPr b="1" lang="en" sz="1950">
                <a:solidFill>
                  <a:srgbClr val="674EA7"/>
                </a:solidFill>
                <a:highlight>
                  <a:srgbClr val="FFFFFF"/>
                </a:highlight>
                <a:latin typeface="Montserrat"/>
                <a:ea typeface="Montserrat"/>
                <a:cs typeface="Montserrat"/>
                <a:sym typeface="Montserrat"/>
              </a:rPr>
              <a:t>T</a:t>
            </a:r>
            <a:r>
              <a:rPr lang="en" sz="1950">
                <a:solidFill>
                  <a:srgbClr val="674EA7"/>
                </a:solidFill>
                <a:highlight>
                  <a:srgbClr val="FFFFFF"/>
                </a:highlight>
                <a:latin typeface="Montserrat"/>
                <a:ea typeface="Montserrat"/>
                <a:cs typeface="Montserrat"/>
                <a:sym typeface="Montserrat"/>
              </a:rPr>
              <a:t>ransfer</a:t>
            </a:r>
            <a:endParaRPr sz="1950">
              <a:solidFill>
                <a:srgbClr val="674EA7"/>
              </a:solidFill>
              <a:highlight>
                <a:srgbClr val="FFFFFF"/>
              </a:highlight>
              <a:latin typeface="Montserrat"/>
              <a:ea typeface="Montserrat"/>
              <a:cs typeface="Montserrat"/>
              <a:sym typeface="Montserrat"/>
            </a:endParaRPr>
          </a:p>
          <a:p>
            <a:pPr indent="-323850" lvl="0" marL="457200" rtl="0" algn="l">
              <a:lnSpc>
                <a:spcPct val="115000"/>
              </a:lnSpc>
              <a:spcBef>
                <a:spcPts val="2100"/>
              </a:spcBef>
              <a:spcAft>
                <a:spcPts val="0"/>
              </a:spcAft>
              <a:buClr>
                <a:srgbClr val="172B4D"/>
              </a:buClr>
              <a:buSzPts val="1500"/>
              <a:buFont typeface="Montserrat"/>
              <a:buChar char="●"/>
            </a:pPr>
            <a:r>
              <a:rPr lang="en" sz="1500">
                <a:latin typeface="Montserrat"/>
                <a:ea typeface="Montserrat"/>
                <a:cs typeface="Montserrat"/>
                <a:sym typeface="Montserrat"/>
              </a:rPr>
              <a:t>Frequently used web service method </a:t>
            </a:r>
            <a:endParaRPr sz="1500">
              <a:latin typeface="Montserrat"/>
              <a:ea typeface="Montserrat"/>
              <a:cs typeface="Montserrat"/>
              <a:sym typeface="Montserrat"/>
            </a:endParaRPr>
          </a:p>
          <a:p>
            <a:pPr indent="-323850" lvl="0" marL="457200" rtl="0" algn="l">
              <a:lnSpc>
                <a:spcPct val="115000"/>
              </a:lnSpc>
              <a:spcBef>
                <a:spcPts val="0"/>
              </a:spcBef>
              <a:spcAft>
                <a:spcPts val="0"/>
              </a:spcAft>
              <a:buClr>
                <a:srgbClr val="172B4D"/>
              </a:buClr>
              <a:buSzPts val="1500"/>
              <a:buFont typeface="Roboto"/>
              <a:buChar char="●"/>
            </a:pPr>
            <a:r>
              <a:rPr lang="en" sz="1500">
                <a:latin typeface="Montserrat"/>
                <a:ea typeface="Montserrat"/>
                <a:cs typeface="Montserrat"/>
                <a:sym typeface="Montserrat"/>
              </a:rPr>
              <a:t>There are some </a:t>
            </a:r>
            <a:r>
              <a:rPr b="1" lang="en" sz="1500" u="sng">
                <a:solidFill>
                  <a:schemeClr val="hlink"/>
                </a:solidFill>
                <a:highlight>
                  <a:srgbClr val="FFFFFF"/>
                </a:highlight>
                <a:latin typeface="Montserrat"/>
                <a:ea typeface="Montserrat"/>
                <a:cs typeface="Montserrat"/>
                <a:sym typeface="Montserrat"/>
                <a:hlinkClick r:id="rId4"/>
              </a:rPr>
              <a:t>Architectural constraints</a:t>
            </a:r>
            <a:r>
              <a:rPr lang="en" sz="1500" u="sng">
                <a:solidFill>
                  <a:schemeClr val="hlink"/>
                </a:solidFill>
                <a:highlight>
                  <a:srgbClr val="FFFFFF"/>
                </a:highlight>
                <a:latin typeface="Montserrat"/>
                <a:ea typeface="Montserrat"/>
                <a:cs typeface="Montserrat"/>
                <a:sym typeface="Montserrat"/>
                <a:hlinkClick r:id="rId5"/>
              </a:rPr>
              <a:t>.</a:t>
            </a:r>
            <a:r>
              <a:rPr lang="en" sz="1500">
                <a:solidFill>
                  <a:srgbClr val="172B4D"/>
                </a:solidFill>
                <a:highlight>
                  <a:srgbClr val="FFFFFF"/>
                </a:highlight>
                <a:latin typeface="Montserrat"/>
                <a:ea typeface="Montserrat"/>
                <a:cs typeface="Montserrat"/>
                <a:sym typeface="Montserrat"/>
              </a:rPr>
              <a:t> </a:t>
            </a:r>
            <a:endParaRPr sz="1500">
              <a:solidFill>
                <a:schemeClr val="dk1"/>
              </a:solidFill>
              <a:highlight>
                <a:srgbClr val="FFFFFF"/>
              </a:highlight>
              <a:latin typeface="Montserrat"/>
              <a:ea typeface="Montserrat"/>
              <a:cs typeface="Montserrat"/>
              <a:sym typeface="Montserrat"/>
            </a:endParaRPr>
          </a:p>
          <a:p>
            <a:pPr indent="-323850" lvl="0" marL="457200" rtl="0" algn="l">
              <a:lnSpc>
                <a:spcPct val="115000"/>
              </a:lnSpc>
              <a:spcBef>
                <a:spcPts val="0"/>
              </a:spcBef>
              <a:spcAft>
                <a:spcPts val="0"/>
              </a:spcAft>
              <a:buClr>
                <a:srgbClr val="000000"/>
              </a:buClr>
              <a:buSzPts val="1500"/>
              <a:buFont typeface="Montserrat"/>
              <a:buChar char="●"/>
            </a:pPr>
            <a:r>
              <a:rPr lang="en" sz="1500">
                <a:highlight>
                  <a:srgbClr val="FFFFFF"/>
                </a:highlight>
                <a:latin typeface="Montserrat"/>
                <a:ea typeface="Montserrat"/>
                <a:cs typeface="Montserrat"/>
                <a:sym typeface="Montserrat"/>
              </a:rPr>
              <a:t>This generalizes the use of </a:t>
            </a:r>
            <a:r>
              <a:rPr b="1" lang="en" sz="1500">
                <a:highlight>
                  <a:srgbClr val="FFFFFF"/>
                </a:highlight>
                <a:latin typeface="Montserrat"/>
                <a:ea typeface="Montserrat"/>
                <a:cs typeface="Montserrat"/>
                <a:sym typeface="Montserrat"/>
              </a:rPr>
              <a:t>HTTP</a:t>
            </a:r>
            <a:r>
              <a:rPr lang="en" sz="1500">
                <a:highlight>
                  <a:srgbClr val="FFFFFF"/>
                </a:highlight>
                <a:latin typeface="Montserrat"/>
                <a:ea typeface="Montserrat"/>
                <a:cs typeface="Montserrat"/>
                <a:sym typeface="Montserrat"/>
              </a:rPr>
              <a:t>, making requests to specific URLs</a:t>
            </a:r>
            <a:endParaRPr sz="1500">
              <a:highlight>
                <a:srgbClr val="FFFFFF"/>
              </a:highlight>
              <a:latin typeface="Montserrat"/>
              <a:ea typeface="Montserrat"/>
              <a:cs typeface="Montserrat"/>
              <a:sym typeface="Montserrat"/>
            </a:endParaRPr>
          </a:p>
          <a:p>
            <a:pPr indent="-327025" lvl="0" marL="457200" rtl="0" algn="l">
              <a:lnSpc>
                <a:spcPct val="115000"/>
              </a:lnSpc>
              <a:spcBef>
                <a:spcPts val="0"/>
              </a:spcBef>
              <a:spcAft>
                <a:spcPts val="0"/>
              </a:spcAft>
              <a:buClr>
                <a:srgbClr val="172B4D"/>
              </a:buClr>
              <a:buSzPts val="1550"/>
              <a:buFont typeface="Montserrat"/>
              <a:buChar char="●"/>
            </a:pPr>
            <a:r>
              <a:rPr lang="en" sz="1550">
                <a:highlight>
                  <a:srgbClr val="FFFFFF"/>
                </a:highlight>
                <a:latin typeface="Montserrat"/>
                <a:ea typeface="Montserrat"/>
                <a:cs typeface="Montserrat"/>
                <a:sym typeface="Montserrat"/>
              </a:rPr>
              <a:t>We will use this tool to interact with an API</a:t>
            </a:r>
            <a:endParaRPr sz="1550">
              <a:highlight>
                <a:srgbClr val="FFFFFF"/>
              </a:highlight>
              <a:latin typeface="Montserrat"/>
              <a:ea typeface="Montserrat"/>
              <a:cs typeface="Montserrat"/>
              <a:sym typeface="Montserrat"/>
            </a:endParaRPr>
          </a:p>
          <a:p>
            <a:pPr indent="-323850" lvl="0" marL="457200" rtl="0" algn="l">
              <a:lnSpc>
                <a:spcPct val="115000"/>
              </a:lnSpc>
              <a:spcBef>
                <a:spcPts val="0"/>
              </a:spcBef>
              <a:spcAft>
                <a:spcPts val="0"/>
              </a:spcAft>
              <a:buClr>
                <a:srgbClr val="000000"/>
              </a:buClr>
              <a:buSzPts val="1500"/>
              <a:buFont typeface="Montserrat"/>
              <a:buChar char="●"/>
            </a:pPr>
            <a:r>
              <a:rPr lang="en" sz="1500">
                <a:highlight>
                  <a:srgbClr val="FFFFFF"/>
                </a:highlight>
                <a:latin typeface="Montserrat"/>
                <a:ea typeface="Montserrat"/>
                <a:cs typeface="Montserrat"/>
                <a:sym typeface="Montserrat"/>
              </a:rPr>
              <a:t>Using </a:t>
            </a:r>
            <a:r>
              <a:rPr b="1" lang="en" sz="1500">
                <a:highlight>
                  <a:srgbClr val="FFFFFF"/>
                </a:highlight>
                <a:latin typeface="Montserrat"/>
                <a:ea typeface="Montserrat"/>
                <a:cs typeface="Montserrat"/>
                <a:sym typeface="Montserrat"/>
              </a:rPr>
              <a:t>GET</a:t>
            </a:r>
            <a:r>
              <a:rPr lang="en" sz="1500">
                <a:highlight>
                  <a:srgbClr val="FFFFFF"/>
                </a:highlight>
                <a:latin typeface="Montserrat"/>
                <a:ea typeface="Montserrat"/>
                <a:cs typeface="Montserrat"/>
                <a:sym typeface="Montserrat"/>
              </a:rPr>
              <a:t> and </a:t>
            </a:r>
            <a:r>
              <a:rPr b="1" lang="en" sz="1500">
                <a:highlight>
                  <a:srgbClr val="FFFFFF"/>
                </a:highlight>
                <a:latin typeface="Montserrat"/>
                <a:ea typeface="Montserrat"/>
                <a:cs typeface="Montserrat"/>
                <a:sym typeface="Montserrat"/>
              </a:rPr>
              <a:t>POST</a:t>
            </a:r>
            <a:endParaRPr sz="1500">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500">
              <a:latin typeface="Montserrat"/>
              <a:ea typeface="Montserrat"/>
              <a:cs typeface="Montserrat"/>
              <a:sym typeface="Montserra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9" name="Shape 449"/>
        <p:cNvGrpSpPr/>
        <p:nvPr/>
      </p:nvGrpSpPr>
      <p:grpSpPr>
        <a:xfrm>
          <a:off x="0" y="0"/>
          <a:ext cx="0" cy="0"/>
          <a:chOff x="0" y="0"/>
          <a:chExt cx="0" cy="0"/>
        </a:xfrm>
      </p:grpSpPr>
      <p:sp>
        <p:nvSpPr>
          <p:cNvPr id="450" name="Google Shape;450;p57"/>
          <p:cNvSpPr txBox="1"/>
          <p:nvPr/>
        </p:nvSpPr>
        <p:spPr>
          <a:xfrm>
            <a:off x="632575" y="1119950"/>
            <a:ext cx="7777500" cy="332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100"/>
              </a:spcBef>
              <a:spcAft>
                <a:spcPts val="0"/>
              </a:spcAft>
              <a:buNone/>
            </a:pPr>
            <a:r>
              <a:rPr lang="en" sz="1800"/>
              <a:t>Import requests and run a url request to the below webpages </a:t>
            </a:r>
            <a:endParaRPr/>
          </a:p>
          <a:p>
            <a:pPr indent="-333375" lvl="0" marL="457200" rtl="0" algn="l">
              <a:lnSpc>
                <a:spcPct val="115000"/>
              </a:lnSpc>
              <a:spcBef>
                <a:spcPts val="2100"/>
              </a:spcBef>
              <a:spcAft>
                <a:spcPts val="0"/>
              </a:spcAft>
              <a:buClr>
                <a:srgbClr val="172B4D"/>
              </a:buClr>
              <a:buSzPts val="1650"/>
              <a:buFont typeface="Roboto"/>
              <a:buChar char="●"/>
            </a:pPr>
            <a:r>
              <a:rPr lang="en" sz="2000" u="sng">
                <a:solidFill>
                  <a:schemeClr val="hlink"/>
                </a:solidFill>
                <a:highlight>
                  <a:srgbClr val="F4F5F7"/>
                </a:highlight>
                <a:latin typeface="Montserrat"/>
                <a:ea typeface="Montserrat"/>
                <a:cs typeface="Montserrat"/>
                <a:sym typeface="Montserrat"/>
                <a:hlinkClick r:id="rId4"/>
              </a:rPr>
              <a:t>google</a:t>
            </a:r>
            <a:endParaRPr sz="2000">
              <a:solidFill>
                <a:srgbClr val="172B4D"/>
              </a:solidFill>
              <a:highlight>
                <a:srgbClr val="F4F5F7"/>
              </a:highlight>
              <a:latin typeface="Montserrat"/>
              <a:ea typeface="Montserrat"/>
              <a:cs typeface="Montserrat"/>
              <a:sym typeface="Montserrat"/>
            </a:endParaRPr>
          </a:p>
          <a:p>
            <a:pPr indent="-333375" lvl="0" marL="457200" rtl="0" algn="l">
              <a:lnSpc>
                <a:spcPct val="115000"/>
              </a:lnSpc>
              <a:spcBef>
                <a:spcPts val="0"/>
              </a:spcBef>
              <a:spcAft>
                <a:spcPts val="0"/>
              </a:spcAft>
              <a:buClr>
                <a:srgbClr val="172B4D"/>
              </a:buClr>
              <a:buSzPts val="1650"/>
              <a:buFont typeface="Montserrat"/>
              <a:buChar char="●"/>
            </a:pPr>
            <a:r>
              <a:rPr lang="en" sz="2000" u="sng">
                <a:solidFill>
                  <a:schemeClr val="hlink"/>
                </a:solidFill>
                <a:highlight>
                  <a:srgbClr val="F4F5F7"/>
                </a:highlight>
                <a:latin typeface="Montserrat"/>
                <a:ea typeface="Montserrat"/>
                <a:cs typeface="Montserrat"/>
                <a:sym typeface="Montserrat"/>
                <a:hlinkClick r:id="rId5"/>
              </a:rPr>
              <a:t>NBA</a:t>
            </a:r>
            <a:endParaRPr sz="2000">
              <a:solidFill>
                <a:srgbClr val="172B4D"/>
              </a:solidFill>
              <a:highlight>
                <a:srgbClr val="F4F5F7"/>
              </a:highlight>
              <a:latin typeface="Montserrat"/>
              <a:ea typeface="Montserrat"/>
              <a:cs typeface="Montserrat"/>
              <a:sym typeface="Montserrat"/>
            </a:endParaRPr>
          </a:p>
          <a:p>
            <a:pPr indent="-333375" lvl="0" marL="457200" rtl="0" algn="l">
              <a:lnSpc>
                <a:spcPct val="115000"/>
              </a:lnSpc>
              <a:spcBef>
                <a:spcPts val="0"/>
              </a:spcBef>
              <a:spcAft>
                <a:spcPts val="0"/>
              </a:spcAft>
              <a:buClr>
                <a:srgbClr val="172B4D"/>
              </a:buClr>
              <a:buSzPts val="1650"/>
              <a:buFont typeface="Montserrat"/>
              <a:buChar char="●"/>
            </a:pPr>
            <a:r>
              <a:rPr lang="en" sz="2000" u="sng">
                <a:solidFill>
                  <a:schemeClr val="hlink"/>
                </a:solidFill>
                <a:highlight>
                  <a:srgbClr val="F4F5F7"/>
                </a:highlight>
                <a:latin typeface="Montserrat"/>
                <a:ea typeface="Montserrat"/>
                <a:cs typeface="Montserrat"/>
                <a:sym typeface="Montserrat"/>
                <a:hlinkClick r:id="rId6"/>
              </a:rPr>
              <a:t>rottentomatoes</a:t>
            </a:r>
            <a:endParaRPr sz="2000">
              <a:solidFill>
                <a:srgbClr val="172B4D"/>
              </a:solidFill>
              <a:highlight>
                <a:srgbClr val="F4F5F7"/>
              </a:highlight>
              <a:latin typeface="Montserrat"/>
              <a:ea typeface="Montserrat"/>
              <a:cs typeface="Montserrat"/>
              <a:sym typeface="Montserrat"/>
            </a:endParaRPr>
          </a:p>
        </p:txBody>
      </p:sp>
      <p:sp>
        <p:nvSpPr>
          <p:cNvPr id="451" name="Google Shape;451;p57"/>
          <p:cNvSpPr txBox="1"/>
          <p:nvPr/>
        </p:nvSpPr>
        <p:spPr>
          <a:xfrm>
            <a:off x="1210850" y="683050"/>
            <a:ext cx="60273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Lets try web pages to retrieve json - which status code comes back? </a:t>
            </a:r>
            <a:endParaRPr sz="2100">
              <a:latin typeface="Comic Sans MS"/>
              <a:ea typeface="Comic Sans MS"/>
              <a:cs typeface="Comic Sans MS"/>
              <a:sym typeface="Comic Sans M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55" name="Shape 455"/>
        <p:cNvGrpSpPr/>
        <p:nvPr/>
      </p:nvGrpSpPr>
      <p:grpSpPr>
        <a:xfrm>
          <a:off x="0" y="0"/>
          <a:ext cx="0" cy="0"/>
          <a:chOff x="0" y="0"/>
          <a:chExt cx="0" cy="0"/>
        </a:xfrm>
      </p:grpSpPr>
      <p:sp>
        <p:nvSpPr>
          <p:cNvPr id="456" name="Google Shape;456;p58"/>
          <p:cNvSpPr txBox="1"/>
          <p:nvPr/>
        </p:nvSpPr>
        <p:spPr>
          <a:xfrm>
            <a:off x="632575" y="1119950"/>
            <a:ext cx="7777500" cy="3321600"/>
          </a:xfrm>
          <a:prstGeom prst="rect">
            <a:avLst/>
          </a:prstGeom>
          <a:noFill/>
          <a:ln>
            <a:noFill/>
          </a:ln>
        </p:spPr>
        <p:txBody>
          <a:bodyPr anchorCtr="0" anchor="t" bIns="91425" lIns="91425" spcFirstLastPara="1" rIns="91425" wrap="square" tIns="91425">
            <a:noAutofit/>
          </a:bodyPr>
          <a:lstStyle/>
          <a:p>
            <a:pPr indent="-295275" lvl="0" marL="457200" rtl="0" algn="l">
              <a:lnSpc>
                <a:spcPct val="115000"/>
              </a:lnSpc>
              <a:spcBef>
                <a:spcPts val="1800"/>
              </a:spcBef>
              <a:spcAft>
                <a:spcPts val="0"/>
              </a:spcAft>
              <a:buClr>
                <a:srgbClr val="172B4D"/>
              </a:buClr>
              <a:buSzPts val="1050"/>
              <a:buFont typeface="Roboto"/>
              <a:buChar char="●"/>
            </a:pPr>
            <a:r>
              <a:rPr lang="en">
                <a:solidFill>
                  <a:srgbClr val="172B4D"/>
                </a:solidFill>
                <a:highlight>
                  <a:srgbClr val="F4F5F7"/>
                </a:highlight>
                <a:latin typeface="Montserrat"/>
                <a:ea typeface="Montserrat"/>
                <a:cs typeface="Montserrat"/>
                <a:sym typeface="Montserrat"/>
              </a:rPr>
              <a:t>200</a:t>
            </a:r>
            <a:r>
              <a:rPr lang="en" sz="1550">
                <a:solidFill>
                  <a:srgbClr val="172B4D"/>
                </a:solidFill>
                <a:highlight>
                  <a:srgbClr val="FFFFFF"/>
                </a:highlight>
                <a:latin typeface="Montserrat"/>
                <a:ea typeface="Montserrat"/>
                <a:cs typeface="Montserrat"/>
                <a:sym typeface="Montserrat"/>
              </a:rPr>
              <a:t>: Everything went okay and the result has been returned (if any).</a:t>
            </a:r>
            <a:endParaRPr sz="1550">
              <a:solidFill>
                <a:srgbClr val="172B4D"/>
              </a:solidFill>
              <a:highlight>
                <a:srgbClr val="FFFFFF"/>
              </a:highlight>
              <a:latin typeface="Montserrat"/>
              <a:ea typeface="Montserrat"/>
              <a:cs typeface="Montserrat"/>
              <a:sym typeface="Montserrat"/>
            </a:endParaRPr>
          </a:p>
          <a:p>
            <a:pPr indent="-295275" lvl="0" marL="457200" rtl="0" algn="l">
              <a:lnSpc>
                <a:spcPct val="115000"/>
              </a:lnSpc>
              <a:spcBef>
                <a:spcPts val="0"/>
              </a:spcBef>
              <a:spcAft>
                <a:spcPts val="0"/>
              </a:spcAft>
              <a:buClr>
                <a:srgbClr val="172B4D"/>
              </a:buClr>
              <a:buSzPts val="1050"/>
              <a:buFont typeface="Roboto"/>
              <a:buChar char="●"/>
            </a:pPr>
            <a:r>
              <a:rPr lang="en">
                <a:solidFill>
                  <a:srgbClr val="172B4D"/>
                </a:solidFill>
                <a:highlight>
                  <a:srgbClr val="F4F5F7"/>
                </a:highlight>
                <a:latin typeface="Montserrat"/>
                <a:ea typeface="Montserrat"/>
                <a:cs typeface="Montserrat"/>
                <a:sym typeface="Montserrat"/>
              </a:rPr>
              <a:t>301</a:t>
            </a:r>
            <a:r>
              <a:rPr lang="en" sz="1550">
                <a:solidFill>
                  <a:srgbClr val="172B4D"/>
                </a:solidFill>
                <a:highlight>
                  <a:srgbClr val="FFFFFF"/>
                </a:highlight>
                <a:latin typeface="Montserrat"/>
                <a:ea typeface="Montserrat"/>
                <a:cs typeface="Montserrat"/>
                <a:sym typeface="Montserrat"/>
              </a:rPr>
              <a:t>: The server is redirecting you to a different endpoint. This can happen when a company switches domain names, or an endpoint name is changed.</a:t>
            </a:r>
            <a:endParaRPr sz="1550">
              <a:solidFill>
                <a:srgbClr val="172B4D"/>
              </a:solidFill>
              <a:highlight>
                <a:srgbClr val="FFFFFF"/>
              </a:highlight>
              <a:latin typeface="Montserrat"/>
              <a:ea typeface="Montserrat"/>
              <a:cs typeface="Montserrat"/>
              <a:sym typeface="Montserrat"/>
            </a:endParaRPr>
          </a:p>
          <a:p>
            <a:pPr indent="-295275" lvl="0" marL="457200" rtl="0" algn="l">
              <a:lnSpc>
                <a:spcPct val="115000"/>
              </a:lnSpc>
              <a:spcBef>
                <a:spcPts val="0"/>
              </a:spcBef>
              <a:spcAft>
                <a:spcPts val="0"/>
              </a:spcAft>
              <a:buClr>
                <a:srgbClr val="172B4D"/>
              </a:buClr>
              <a:buSzPts val="1050"/>
              <a:buFont typeface="Roboto"/>
              <a:buChar char="●"/>
            </a:pPr>
            <a:r>
              <a:rPr lang="en">
                <a:solidFill>
                  <a:srgbClr val="172B4D"/>
                </a:solidFill>
                <a:highlight>
                  <a:srgbClr val="F4F5F7"/>
                </a:highlight>
                <a:latin typeface="Montserrat"/>
                <a:ea typeface="Montserrat"/>
                <a:cs typeface="Montserrat"/>
                <a:sym typeface="Montserrat"/>
              </a:rPr>
              <a:t>400</a:t>
            </a:r>
            <a:r>
              <a:rPr lang="en" sz="1550">
                <a:solidFill>
                  <a:srgbClr val="172B4D"/>
                </a:solidFill>
                <a:highlight>
                  <a:srgbClr val="FFFFFF"/>
                </a:highlight>
                <a:latin typeface="Montserrat"/>
                <a:ea typeface="Montserrat"/>
                <a:cs typeface="Montserrat"/>
                <a:sym typeface="Montserrat"/>
              </a:rPr>
              <a:t>: The server thinks you made a bad request. This happens when you don’t send along the right data, among other things.</a:t>
            </a:r>
            <a:endParaRPr sz="1550">
              <a:solidFill>
                <a:srgbClr val="172B4D"/>
              </a:solidFill>
              <a:highlight>
                <a:srgbClr val="FFFFFF"/>
              </a:highlight>
              <a:latin typeface="Montserrat"/>
              <a:ea typeface="Montserrat"/>
              <a:cs typeface="Montserrat"/>
              <a:sym typeface="Montserrat"/>
            </a:endParaRPr>
          </a:p>
          <a:p>
            <a:pPr indent="-295275" lvl="0" marL="457200" rtl="0" algn="l">
              <a:lnSpc>
                <a:spcPct val="115000"/>
              </a:lnSpc>
              <a:spcBef>
                <a:spcPts val="0"/>
              </a:spcBef>
              <a:spcAft>
                <a:spcPts val="0"/>
              </a:spcAft>
              <a:buClr>
                <a:srgbClr val="172B4D"/>
              </a:buClr>
              <a:buSzPts val="1050"/>
              <a:buFont typeface="Roboto"/>
              <a:buChar char="●"/>
            </a:pPr>
            <a:r>
              <a:rPr lang="en">
                <a:solidFill>
                  <a:srgbClr val="172B4D"/>
                </a:solidFill>
                <a:highlight>
                  <a:srgbClr val="F4F5F7"/>
                </a:highlight>
                <a:latin typeface="Montserrat"/>
                <a:ea typeface="Montserrat"/>
                <a:cs typeface="Montserrat"/>
                <a:sym typeface="Montserrat"/>
              </a:rPr>
              <a:t>401</a:t>
            </a:r>
            <a:r>
              <a:rPr lang="en" sz="1550">
                <a:solidFill>
                  <a:srgbClr val="172B4D"/>
                </a:solidFill>
                <a:highlight>
                  <a:srgbClr val="FFFFFF"/>
                </a:highlight>
                <a:latin typeface="Montserrat"/>
                <a:ea typeface="Montserrat"/>
                <a:cs typeface="Montserrat"/>
                <a:sym typeface="Montserrat"/>
              </a:rPr>
              <a:t>: You are not properly authenticated.</a:t>
            </a:r>
            <a:endParaRPr sz="1550">
              <a:solidFill>
                <a:srgbClr val="172B4D"/>
              </a:solidFill>
              <a:highlight>
                <a:srgbClr val="FFFFFF"/>
              </a:highlight>
              <a:latin typeface="Montserrat"/>
              <a:ea typeface="Montserrat"/>
              <a:cs typeface="Montserrat"/>
              <a:sym typeface="Montserrat"/>
            </a:endParaRPr>
          </a:p>
          <a:p>
            <a:pPr indent="-295275" lvl="0" marL="457200" rtl="0" algn="l">
              <a:lnSpc>
                <a:spcPct val="115000"/>
              </a:lnSpc>
              <a:spcBef>
                <a:spcPts val="0"/>
              </a:spcBef>
              <a:spcAft>
                <a:spcPts val="0"/>
              </a:spcAft>
              <a:buClr>
                <a:srgbClr val="172B4D"/>
              </a:buClr>
              <a:buSzPts val="1050"/>
              <a:buFont typeface="Roboto"/>
              <a:buChar char="●"/>
            </a:pPr>
            <a:r>
              <a:rPr lang="en">
                <a:solidFill>
                  <a:srgbClr val="172B4D"/>
                </a:solidFill>
                <a:highlight>
                  <a:srgbClr val="F4F5F7"/>
                </a:highlight>
                <a:latin typeface="Montserrat"/>
                <a:ea typeface="Montserrat"/>
                <a:cs typeface="Montserrat"/>
                <a:sym typeface="Montserrat"/>
              </a:rPr>
              <a:t>403</a:t>
            </a:r>
            <a:r>
              <a:rPr lang="en" sz="1550">
                <a:solidFill>
                  <a:srgbClr val="172B4D"/>
                </a:solidFill>
                <a:highlight>
                  <a:srgbClr val="FFFFFF"/>
                </a:highlight>
                <a:latin typeface="Montserrat"/>
                <a:ea typeface="Montserrat"/>
                <a:cs typeface="Montserrat"/>
                <a:sym typeface="Montserrat"/>
              </a:rPr>
              <a:t>: The resource you’re trying to access is forbidden: you don’t have the right permissions to get it.</a:t>
            </a:r>
            <a:endParaRPr sz="1550">
              <a:solidFill>
                <a:srgbClr val="172B4D"/>
              </a:solidFill>
              <a:highlight>
                <a:srgbClr val="FFFFFF"/>
              </a:highlight>
              <a:latin typeface="Montserrat"/>
              <a:ea typeface="Montserrat"/>
              <a:cs typeface="Montserrat"/>
              <a:sym typeface="Montserrat"/>
            </a:endParaRPr>
          </a:p>
          <a:p>
            <a:pPr indent="-295275" lvl="0" marL="457200" rtl="0" algn="l">
              <a:lnSpc>
                <a:spcPct val="115000"/>
              </a:lnSpc>
              <a:spcBef>
                <a:spcPts val="0"/>
              </a:spcBef>
              <a:spcAft>
                <a:spcPts val="0"/>
              </a:spcAft>
              <a:buClr>
                <a:srgbClr val="172B4D"/>
              </a:buClr>
              <a:buSzPts val="1050"/>
              <a:buFont typeface="Roboto"/>
              <a:buChar char="●"/>
            </a:pPr>
            <a:r>
              <a:rPr lang="en">
                <a:solidFill>
                  <a:srgbClr val="172B4D"/>
                </a:solidFill>
                <a:highlight>
                  <a:srgbClr val="F4F5F7"/>
                </a:highlight>
                <a:latin typeface="Montserrat"/>
                <a:ea typeface="Montserrat"/>
                <a:cs typeface="Montserrat"/>
                <a:sym typeface="Montserrat"/>
              </a:rPr>
              <a:t>404</a:t>
            </a:r>
            <a:r>
              <a:rPr lang="en" sz="1550">
                <a:solidFill>
                  <a:srgbClr val="172B4D"/>
                </a:solidFill>
                <a:highlight>
                  <a:srgbClr val="FFFFFF"/>
                </a:highlight>
                <a:latin typeface="Montserrat"/>
                <a:ea typeface="Montserrat"/>
                <a:cs typeface="Montserrat"/>
                <a:sym typeface="Montserrat"/>
              </a:rPr>
              <a:t>: The resource you tried to access doesn't exist.</a:t>
            </a:r>
            <a:endParaRPr sz="1550">
              <a:solidFill>
                <a:srgbClr val="172B4D"/>
              </a:solidFill>
              <a:highlight>
                <a:srgbClr val="FFFFFF"/>
              </a:highlight>
              <a:latin typeface="Montserrat"/>
              <a:ea typeface="Montserrat"/>
              <a:cs typeface="Montserrat"/>
              <a:sym typeface="Montserrat"/>
            </a:endParaRPr>
          </a:p>
          <a:p>
            <a:pPr indent="-295275" lvl="0" marL="457200" rtl="0" algn="l">
              <a:lnSpc>
                <a:spcPct val="115000"/>
              </a:lnSpc>
              <a:spcBef>
                <a:spcPts val="0"/>
              </a:spcBef>
              <a:spcAft>
                <a:spcPts val="0"/>
              </a:spcAft>
              <a:buClr>
                <a:srgbClr val="172B4D"/>
              </a:buClr>
              <a:buSzPts val="1050"/>
              <a:buFont typeface="Roboto"/>
              <a:buChar char="●"/>
            </a:pPr>
            <a:r>
              <a:rPr lang="en">
                <a:solidFill>
                  <a:srgbClr val="172B4D"/>
                </a:solidFill>
                <a:highlight>
                  <a:srgbClr val="F4F5F7"/>
                </a:highlight>
                <a:latin typeface="Montserrat"/>
                <a:ea typeface="Montserrat"/>
                <a:cs typeface="Montserrat"/>
                <a:sym typeface="Montserrat"/>
              </a:rPr>
              <a:t>503</a:t>
            </a:r>
            <a:r>
              <a:rPr lang="en" sz="1550">
                <a:solidFill>
                  <a:srgbClr val="172B4D"/>
                </a:solidFill>
                <a:highlight>
                  <a:srgbClr val="FFFFFF"/>
                </a:highlight>
                <a:latin typeface="Montserrat"/>
                <a:ea typeface="Montserrat"/>
                <a:cs typeface="Montserrat"/>
                <a:sym typeface="Montserrat"/>
              </a:rPr>
              <a:t>: The server can't handle the request. &lt;/details&gt;</a:t>
            </a:r>
            <a:endParaRPr sz="1550">
              <a:solidFill>
                <a:srgbClr val="172B4D"/>
              </a:solidFill>
              <a:highlight>
                <a:srgbClr val="FFFFFF"/>
              </a:highlight>
              <a:latin typeface="Montserrat"/>
              <a:ea typeface="Montserrat"/>
              <a:cs typeface="Montserrat"/>
              <a:sym typeface="Montserrat"/>
            </a:endParaRPr>
          </a:p>
        </p:txBody>
      </p:sp>
      <p:sp>
        <p:nvSpPr>
          <p:cNvPr id="457" name="Google Shape;457;p58"/>
          <p:cNvSpPr txBox="1"/>
          <p:nvPr/>
        </p:nvSpPr>
        <p:spPr>
          <a:xfrm>
            <a:off x="1210850" y="683050"/>
            <a:ext cx="60273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Comic Sans MS"/>
                <a:ea typeface="Comic Sans MS"/>
                <a:cs typeface="Comic Sans MS"/>
                <a:sym typeface="Comic Sans MS"/>
              </a:rPr>
              <a:t>Request status codes</a:t>
            </a:r>
            <a:endParaRPr sz="2100">
              <a:latin typeface="Comic Sans MS"/>
              <a:ea typeface="Comic Sans MS"/>
              <a:cs typeface="Comic Sans MS"/>
              <a:sym typeface="Comic Sans M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461" name="Shape 461"/>
        <p:cNvGrpSpPr/>
        <p:nvPr/>
      </p:nvGrpSpPr>
      <p:grpSpPr>
        <a:xfrm>
          <a:off x="0" y="0"/>
          <a:ext cx="0" cy="0"/>
          <a:chOff x="0" y="0"/>
          <a:chExt cx="0" cy="0"/>
        </a:xfrm>
      </p:grpSpPr>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pic>
        <p:nvPicPr>
          <p:cNvPr id="466" name="Google Shape;466;p60"/>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467" name="Google Shape;467;p60"/>
          <p:cNvPicPr preferRelativeResize="0"/>
          <p:nvPr/>
        </p:nvPicPr>
        <p:blipFill>
          <a:blip r:embed="rId4">
            <a:alphaModFix/>
          </a:blip>
          <a:stretch>
            <a:fillRect/>
          </a:stretch>
        </p:blipFill>
        <p:spPr>
          <a:xfrm>
            <a:off x="-75" y="50"/>
            <a:ext cx="9144000" cy="5143500"/>
          </a:xfrm>
          <a:prstGeom prst="rect">
            <a:avLst/>
          </a:prstGeom>
          <a:noFill/>
          <a:ln>
            <a:noFill/>
          </a:ln>
        </p:spPr>
      </p:pic>
      <p:sp>
        <p:nvSpPr>
          <p:cNvPr id="468" name="Google Shape;468;p60"/>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60"/>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Nearly there Thursday </a:t>
            </a:r>
            <a:endParaRPr b="1" i="1" sz="2500">
              <a:solidFill>
                <a:srgbClr val="FFFFFF"/>
              </a:solidFill>
              <a:latin typeface="Work Sans"/>
              <a:ea typeface="Work Sans"/>
              <a:cs typeface="Work Sans"/>
              <a:sym typeface="Work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3" name="Shape 473"/>
        <p:cNvGrpSpPr/>
        <p:nvPr/>
      </p:nvGrpSpPr>
      <p:grpSpPr>
        <a:xfrm>
          <a:off x="0" y="0"/>
          <a:ext cx="0" cy="0"/>
          <a:chOff x="0" y="0"/>
          <a:chExt cx="0" cy="0"/>
        </a:xfrm>
      </p:grpSpPr>
      <p:sp>
        <p:nvSpPr>
          <p:cNvPr id="474" name="Google Shape;474;p61"/>
          <p:cNvSpPr/>
          <p:nvPr/>
        </p:nvSpPr>
        <p:spPr>
          <a:xfrm>
            <a:off x="3042950" y="334875"/>
            <a:ext cx="3058200" cy="4473600"/>
          </a:xfrm>
          <a:prstGeom prst="rect">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1"/>
          <p:cNvSpPr txBox="1"/>
          <p:nvPr/>
        </p:nvSpPr>
        <p:spPr>
          <a:xfrm>
            <a:off x="3206425"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p:txBody>
      </p:sp>
      <p:pic>
        <p:nvPicPr>
          <p:cNvPr id="476" name="Google Shape;476;p61"/>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477" name="Google Shape;477;p61"/>
          <p:cNvSpPr txBox="1"/>
          <p:nvPr/>
        </p:nvSpPr>
        <p:spPr>
          <a:xfrm>
            <a:off x="6101150" y="1461300"/>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Lab Session</a:t>
            </a:r>
            <a:endParaRPr b="1" sz="1500">
              <a:latin typeface="Montserrat"/>
              <a:ea typeface="Montserrat"/>
              <a:cs typeface="Montserrat"/>
              <a:sym typeface="Montserrat"/>
            </a:endParaRPr>
          </a:p>
        </p:txBody>
      </p:sp>
      <p:pic>
        <p:nvPicPr>
          <p:cNvPr id="478" name="Google Shape;478;p61"/>
          <p:cNvPicPr preferRelativeResize="0"/>
          <p:nvPr/>
        </p:nvPicPr>
        <p:blipFill rotWithShape="1">
          <a:blip r:embed="rId5">
            <a:alphaModFix/>
          </a:blip>
          <a:srcRect b="0" l="15025" r="15025" t="0"/>
          <a:stretch/>
        </p:blipFill>
        <p:spPr>
          <a:xfrm>
            <a:off x="6967975" y="476950"/>
            <a:ext cx="997539" cy="949625"/>
          </a:xfrm>
          <a:prstGeom prst="rect">
            <a:avLst/>
          </a:prstGeom>
          <a:noFill/>
          <a:ln>
            <a:noFill/>
          </a:ln>
        </p:spPr>
      </p:pic>
      <p:sp>
        <p:nvSpPr>
          <p:cNvPr id="479" name="Google Shape;479;p61"/>
          <p:cNvSpPr txBox="1"/>
          <p:nvPr/>
        </p:nvSpPr>
        <p:spPr>
          <a:xfrm>
            <a:off x="311700" y="1461288"/>
            <a:ext cx="27312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session</a:t>
            </a:r>
            <a:endParaRPr b="1" sz="1500">
              <a:latin typeface="Montserrat"/>
              <a:ea typeface="Montserrat"/>
              <a:cs typeface="Montserrat"/>
              <a:sym typeface="Montserrat"/>
            </a:endParaRPr>
          </a:p>
        </p:txBody>
      </p:sp>
      <p:pic>
        <p:nvPicPr>
          <p:cNvPr id="480" name="Google Shape;480;p61"/>
          <p:cNvPicPr preferRelativeResize="0"/>
          <p:nvPr/>
        </p:nvPicPr>
        <p:blipFill rotWithShape="1">
          <a:blip r:embed="rId6">
            <a:alphaModFix/>
          </a:blip>
          <a:srcRect b="0" l="14985" r="14985" t="0"/>
          <a:stretch/>
        </p:blipFill>
        <p:spPr>
          <a:xfrm>
            <a:off x="1291325" y="514000"/>
            <a:ext cx="919680" cy="875520"/>
          </a:xfrm>
          <a:prstGeom prst="rect">
            <a:avLst/>
          </a:prstGeom>
          <a:noFill/>
          <a:ln>
            <a:noFill/>
          </a:ln>
        </p:spPr>
      </p:pic>
      <p:sp>
        <p:nvSpPr>
          <p:cNvPr id="481" name="Google Shape;481;p61"/>
          <p:cNvSpPr txBox="1"/>
          <p:nvPr/>
        </p:nvSpPr>
        <p:spPr>
          <a:xfrm>
            <a:off x="3206425" y="1977775"/>
            <a:ext cx="2694900" cy="2758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200">
                <a:solidFill>
                  <a:srgbClr val="24292E"/>
                </a:solidFill>
                <a:latin typeface="Montserrat"/>
                <a:ea typeface="Montserrat"/>
                <a:cs typeface="Montserrat"/>
                <a:sym typeface="Montserrat"/>
              </a:rPr>
              <a:t>Introduction to Unsupervised Learning </a:t>
            </a:r>
            <a:endParaRPr b="1" sz="12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2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200">
                <a:solidFill>
                  <a:srgbClr val="24292E"/>
                </a:solidFill>
                <a:latin typeface="Montserrat"/>
                <a:ea typeface="Montserrat"/>
                <a:cs typeface="Montserrat"/>
                <a:sym typeface="Montserrat"/>
              </a:rPr>
              <a:t>Debates in machine learning - ethics - optional </a:t>
            </a:r>
            <a:endParaRPr b="1" sz="12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2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200">
                <a:solidFill>
                  <a:srgbClr val="24292E"/>
                </a:solidFill>
                <a:latin typeface="Montserrat"/>
                <a:ea typeface="Montserrat"/>
                <a:cs typeface="Montserrat"/>
                <a:sym typeface="Montserrat"/>
              </a:rPr>
              <a:t>Consulting skills workshop with Sian 1 (3.30-4.15pm) </a:t>
            </a:r>
            <a:endParaRPr b="1" sz="12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200">
              <a:solidFill>
                <a:srgbClr val="24292E"/>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b="1" sz="1200">
              <a:solidFill>
                <a:srgbClr val="24292E"/>
              </a:solidFill>
              <a:latin typeface="Montserrat"/>
              <a:ea typeface="Montserrat"/>
              <a:cs typeface="Montserrat"/>
              <a:sym typeface="Montserrat"/>
            </a:endParaRPr>
          </a:p>
          <a:p>
            <a:pPr indent="0" lvl="0" marL="0" rtl="0" algn="l">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2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latin typeface="Montserrat"/>
              <a:ea typeface="Montserrat"/>
              <a:cs typeface="Montserrat"/>
              <a:sym typeface="Montserrat"/>
            </a:endParaRPr>
          </a:p>
        </p:txBody>
      </p:sp>
      <p:sp>
        <p:nvSpPr>
          <p:cNvPr id="482" name="Google Shape;482;p61"/>
          <p:cNvSpPr txBox="1"/>
          <p:nvPr/>
        </p:nvSpPr>
        <p:spPr>
          <a:xfrm>
            <a:off x="518700" y="1977775"/>
            <a:ext cx="2461800" cy="2689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24292E"/>
                </a:solidFill>
                <a:highlight>
                  <a:schemeClr val="lt1"/>
                </a:highlight>
                <a:latin typeface="Montserrat"/>
                <a:ea typeface="Montserrat"/>
                <a:cs typeface="Montserrat"/>
                <a:sym typeface="Montserrat"/>
              </a:rPr>
              <a:t>Spotipy installation </a:t>
            </a:r>
            <a:endParaRPr sz="12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None/>
            </a:pPr>
            <a:r>
              <a:rPr lang="en" sz="1200">
                <a:solidFill>
                  <a:srgbClr val="24292E"/>
                </a:solidFill>
                <a:highlight>
                  <a:schemeClr val="lt1"/>
                </a:highlight>
                <a:latin typeface="Montserrat"/>
                <a:ea typeface="Montserrat"/>
                <a:cs typeface="Montserrat"/>
                <a:sym typeface="Montserrat"/>
              </a:rPr>
              <a:t>8.05.1 Spotify registration and App setup </a:t>
            </a:r>
            <a:r>
              <a:rPr b="1" lang="en" sz="1200">
                <a:solidFill>
                  <a:srgbClr val="24292E"/>
                </a:solidFill>
                <a:highlight>
                  <a:schemeClr val="lt1"/>
                </a:highlight>
                <a:latin typeface="Montserrat"/>
                <a:ea typeface="Montserrat"/>
                <a:cs typeface="Montserrat"/>
                <a:sym typeface="Montserrat"/>
              </a:rPr>
              <a:t>(</a:t>
            </a:r>
            <a:r>
              <a:rPr b="1" lang="en" sz="1000">
                <a:solidFill>
                  <a:srgbClr val="24292E"/>
                </a:solidFill>
                <a:highlight>
                  <a:schemeClr val="lt1"/>
                </a:highlight>
                <a:latin typeface="Montserrat"/>
                <a:ea typeface="Montserrat"/>
                <a:cs typeface="Montserrat"/>
                <a:sym typeface="Montserrat"/>
              </a:rPr>
              <a:t>Client ID + Secret)</a:t>
            </a:r>
            <a:endParaRPr b="1" sz="1000">
              <a:solidFill>
                <a:srgbClr val="24292E"/>
              </a:solidFill>
              <a:highlight>
                <a:schemeClr val="lt1"/>
              </a:highlight>
              <a:latin typeface="Montserrat"/>
              <a:ea typeface="Montserrat"/>
              <a:cs typeface="Montserrat"/>
              <a:sym typeface="Montserrat"/>
            </a:endParaRPr>
          </a:p>
          <a:p>
            <a:pPr indent="0" lvl="0" marL="0" rtl="0" algn="r">
              <a:lnSpc>
                <a:spcPct val="100000"/>
              </a:lnSpc>
              <a:spcBef>
                <a:spcPts val="0"/>
              </a:spcBef>
              <a:spcAft>
                <a:spcPts val="0"/>
              </a:spcAft>
              <a:buNone/>
            </a:pPr>
            <a:r>
              <a:t/>
            </a:r>
            <a:endParaRPr b="1" sz="1200">
              <a:solidFill>
                <a:srgbClr val="24292E"/>
              </a:solidFill>
              <a:highlight>
                <a:schemeClr val="lt1"/>
              </a:highlight>
              <a:latin typeface="Montserrat"/>
              <a:ea typeface="Montserrat"/>
              <a:cs typeface="Montserrat"/>
              <a:sym typeface="Montserrat"/>
            </a:endParaRPr>
          </a:p>
          <a:p>
            <a:pPr indent="0" lvl="0" marL="0" rtl="0" algn="r">
              <a:lnSpc>
                <a:spcPct val="150000"/>
              </a:lnSpc>
              <a:spcBef>
                <a:spcPts val="0"/>
              </a:spcBef>
              <a:spcAft>
                <a:spcPts val="0"/>
              </a:spcAft>
              <a:buNone/>
            </a:pPr>
            <a:r>
              <a:rPr b="1" lang="en" sz="1200">
                <a:solidFill>
                  <a:srgbClr val="24292E"/>
                </a:solidFill>
                <a:highlight>
                  <a:schemeClr val="lt1"/>
                </a:highlight>
                <a:latin typeface="Montserrat"/>
                <a:ea typeface="Montserrat"/>
                <a:cs typeface="Montserrat"/>
                <a:sym typeface="Montserrat"/>
              </a:rPr>
              <a:t>9:30 Guest Lecture - Tania </a:t>
            </a:r>
            <a:endParaRPr sz="1200">
              <a:solidFill>
                <a:srgbClr val="24292E"/>
              </a:solidFill>
              <a:highlight>
                <a:schemeClr val="lt1"/>
              </a:highlight>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2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None/>
            </a:pPr>
            <a:r>
              <a:rPr b="1" lang="en" sz="1200">
                <a:solidFill>
                  <a:srgbClr val="24292E"/>
                </a:solidFill>
                <a:highlight>
                  <a:schemeClr val="lt1"/>
                </a:highlight>
                <a:latin typeface="Montserrat"/>
                <a:ea typeface="Montserrat"/>
                <a:cs typeface="Montserrat"/>
                <a:sym typeface="Montserrat"/>
              </a:rPr>
              <a:t>API wrappers(Spotipy)8.05.2</a:t>
            </a:r>
            <a:endParaRPr b="1" sz="12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None/>
            </a:pPr>
            <a:r>
              <a:rPr b="1" lang="en" sz="1200">
                <a:solidFill>
                  <a:srgbClr val="24292E"/>
                </a:solidFill>
                <a:highlight>
                  <a:schemeClr val="lt1"/>
                </a:highlight>
                <a:latin typeface="Montserrat"/>
                <a:ea typeface="Montserrat"/>
                <a:cs typeface="Montserrat"/>
                <a:sym typeface="Montserrat"/>
              </a:rPr>
              <a:t>Track dictionary 8.05.3</a:t>
            </a:r>
            <a:endParaRPr b="1" sz="12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None/>
            </a:pPr>
            <a:r>
              <a:rPr b="1" lang="en" sz="1200">
                <a:solidFill>
                  <a:srgbClr val="24292E"/>
                </a:solidFill>
                <a:highlight>
                  <a:schemeClr val="lt1"/>
                </a:highlight>
                <a:latin typeface="Montserrat"/>
                <a:ea typeface="Montserrat"/>
                <a:cs typeface="Montserrat"/>
                <a:sym typeface="Montserrat"/>
              </a:rPr>
              <a:t>(OR) Spotify data on Kaggle</a:t>
            </a:r>
            <a:endParaRPr b="1" sz="12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None/>
            </a:pPr>
            <a:r>
              <a:rPr b="1" lang="en" sz="1200">
                <a:solidFill>
                  <a:srgbClr val="24292E"/>
                </a:solidFill>
                <a:highlight>
                  <a:schemeClr val="lt1"/>
                </a:highlight>
                <a:latin typeface="Montserrat"/>
                <a:ea typeface="Montserrat"/>
                <a:cs typeface="Montserrat"/>
                <a:sym typeface="Montserrat"/>
              </a:rPr>
              <a:t>Lunch 12:50 - 14:15</a:t>
            </a:r>
            <a:endParaRPr b="1" sz="1200">
              <a:solidFill>
                <a:srgbClr val="24292E"/>
              </a:solidFill>
              <a:highlight>
                <a:schemeClr val="lt1"/>
              </a:highlight>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1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latin typeface="Montserrat"/>
              <a:ea typeface="Montserrat"/>
              <a:cs typeface="Montserrat"/>
              <a:sym typeface="Montserrat"/>
            </a:endParaRPr>
          </a:p>
        </p:txBody>
      </p:sp>
      <p:sp>
        <p:nvSpPr>
          <p:cNvPr id="483" name="Google Shape;483;p61"/>
          <p:cNvSpPr txBox="1"/>
          <p:nvPr/>
        </p:nvSpPr>
        <p:spPr>
          <a:xfrm>
            <a:off x="6209875" y="1827750"/>
            <a:ext cx="2541000" cy="290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200">
                <a:solidFill>
                  <a:srgbClr val="222222"/>
                </a:solidFill>
                <a:latin typeface="Montserrat"/>
                <a:ea typeface="Montserrat"/>
                <a:cs typeface="Montserrat"/>
                <a:sym typeface="Montserrat"/>
              </a:rPr>
              <a:t>-&gt;TA assisted Labs from 15:00</a:t>
            </a:r>
            <a:endParaRPr b="1" sz="1200">
              <a:solidFill>
                <a:srgbClr val="222222"/>
              </a:solidFill>
              <a:latin typeface="Montserrat"/>
              <a:ea typeface="Montserrat"/>
              <a:cs typeface="Montserrat"/>
              <a:sym typeface="Montserrat"/>
            </a:endParaRPr>
          </a:p>
          <a:p>
            <a:pPr indent="0" lvl="0" marL="0" rtl="0" algn="l">
              <a:lnSpc>
                <a:spcPct val="125000"/>
              </a:lnSpc>
              <a:spcBef>
                <a:spcPts val="1800"/>
              </a:spcBef>
              <a:spcAft>
                <a:spcPts val="0"/>
              </a:spcAft>
              <a:buClr>
                <a:schemeClr val="dk1"/>
              </a:buClr>
              <a:buSzPts val="1100"/>
              <a:buFont typeface="Arial"/>
              <a:buNone/>
            </a:pPr>
            <a:r>
              <a:rPr b="1" lang="en" sz="1200">
                <a:solidFill>
                  <a:srgbClr val="24292E"/>
                </a:solidFill>
                <a:latin typeface="Montserrat"/>
                <a:ea typeface="Montserrat"/>
                <a:cs typeface="Montserrat"/>
                <a:sym typeface="Montserrat"/>
              </a:rPr>
              <a:t>[Lab] API Wrappers (or data merge and dedupe) - Create collection</a:t>
            </a:r>
            <a:r>
              <a:rPr lang="en" sz="1200">
                <a:solidFill>
                  <a:srgbClr val="24292E"/>
                </a:solidFill>
                <a:highlight>
                  <a:schemeClr val="lt1"/>
                </a:highlight>
                <a:latin typeface="Montserrat"/>
                <a:ea typeface="Montserrat"/>
                <a:cs typeface="Montserrat"/>
                <a:sym typeface="Montserrat"/>
              </a:rPr>
              <a:t>- solution provided</a:t>
            </a:r>
            <a:endParaRPr b="1" sz="1200">
              <a:solidFill>
                <a:srgbClr val="24292E"/>
              </a:solidFill>
              <a:latin typeface="Montserrat"/>
              <a:ea typeface="Montserrat"/>
              <a:cs typeface="Montserrat"/>
              <a:sym typeface="Montserrat"/>
            </a:endParaRPr>
          </a:p>
          <a:p>
            <a:pPr indent="0" lvl="0" marL="0" rtl="0" algn="l">
              <a:lnSpc>
                <a:spcPct val="125000"/>
              </a:lnSpc>
              <a:spcBef>
                <a:spcPts val="1800"/>
              </a:spcBef>
              <a:spcAft>
                <a:spcPts val="0"/>
              </a:spcAft>
              <a:buClr>
                <a:schemeClr val="dk1"/>
              </a:buClr>
              <a:buSzPts val="1100"/>
              <a:buFont typeface="Arial"/>
              <a:buNone/>
            </a:pPr>
            <a:r>
              <a:rPr b="1" lang="en" sz="1200">
                <a:solidFill>
                  <a:srgbClr val="24292E"/>
                </a:solidFill>
                <a:highlight>
                  <a:schemeClr val="lt1"/>
                </a:highlight>
                <a:latin typeface="Montserrat"/>
                <a:ea typeface="Montserrat"/>
                <a:cs typeface="Montserrat"/>
                <a:sym typeface="Montserrat"/>
              </a:rPr>
              <a:t>[Lab] Coingecko (optional)</a:t>
            </a:r>
            <a:endParaRPr b="1" sz="1200">
              <a:solidFill>
                <a:srgbClr val="24292E"/>
              </a:solidFill>
              <a:highlight>
                <a:schemeClr val="lt1"/>
              </a:highlight>
              <a:latin typeface="Montserrat"/>
              <a:ea typeface="Montserrat"/>
              <a:cs typeface="Montserrat"/>
              <a:sym typeface="Montserrat"/>
            </a:endParaRPr>
          </a:p>
          <a:p>
            <a:pPr indent="0" lvl="0" marL="0" rtl="0" algn="l">
              <a:lnSpc>
                <a:spcPct val="125000"/>
              </a:lnSpc>
              <a:spcBef>
                <a:spcPts val="1800"/>
              </a:spcBef>
              <a:spcAft>
                <a:spcPts val="0"/>
              </a:spcAft>
              <a:buClr>
                <a:schemeClr val="dk1"/>
              </a:buClr>
              <a:buSzPts val="1100"/>
              <a:buFont typeface="Arial"/>
              <a:buNone/>
            </a:pPr>
            <a:r>
              <a:rPr b="1" lang="en" sz="1200">
                <a:solidFill>
                  <a:srgbClr val="24292E"/>
                </a:solidFill>
                <a:highlight>
                  <a:schemeClr val="lt1"/>
                </a:highlight>
                <a:latin typeface="Montserrat"/>
                <a:ea typeface="Montserrat"/>
                <a:cs typeface="Montserrat"/>
                <a:sym typeface="Montserrat"/>
              </a:rPr>
              <a:t>[Lab] Intro to Unsupervised Learning </a:t>
            </a:r>
            <a:r>
              <a:rPr lang="en" sz="1200">
                <a:solidFill>
                  <a:srgbClr val="24292E"/>
                </a:solidFill>
                <a:highlight>
                  <a:schemeClr val="lt1"/>
                </a:highlight>
                <a:latin typeface="Montserrat"/>
                <a:ea typeface="Montserrat"/>
                <a:cs typeface="Montserrat"/>
                <a:sym typeface="Montserrat"/>
              </a:rPr>
              <a:t>- review </a:t>
            </a:r>
            <a:endParaRPr sz="1200">
              <a:solidFill>
                <a:srgbClr val="24292E"/>
              </a:solidFill>
              <a:highlight>
                <a:schemeClr val="lt1"/>
              </a:highlight>
              <a:latin typeface="Montserrat"/>
              <a:ea typeface="Montserrat"/>
              <a:cs typeface="Montserrat"/>
              <a:sym typeface="Montserrat"/>
            </a:endParaRPr>
          </a:p>
          <a:p>
            <a:pPr indent="0" lvl="0" marL="0" rtl="0" algn="l">
              <a:lnSpc>
                <a:spcPct val="125000"/>
              </a:lnSpc>
              <a:spcBef>
                <a:spcPts val="1800"/>
              </a:spcBef>
              <a:spcAft>
                <a:spcPts val="0"/>
              </a:spcAft>
              <a:buClr>
                <a:schemeClr val="dk1"/>
              </a:buClr>
              <a:buSzPts val="1100"/>
              <a:buFont typeface="Arial"/>
              <a:buNone/>
            </a:pPr>
            <a:r>
              <a:rPr b="1" lang="en" sz="1200">
                <a:solidFill>
                  <a:srgbClr val="24292E"/>
                </a:solidFill>
                <a:highlight>
                  <a:schemeClr val="lt1"/>
                </a:highlight>
                <a:latin typeface="Montserrat"/>
                <a:ea typeface="Montserrat"/>
                <a:cs typeface="Montserrat"/>
                <a:sym typeface="Montserrat"/>
              </a:rPr>
              <a:t>[Lab] Iris Data (optional)</a:t>
            </a:r>
            <a:endParaRPr sz="1200">
              <a:solidFill>
                <a:srgbClr val="24292E"/>
              </a:solidFill>
              <a:highlight>
                <a:srgbClr val="FFFFFF"/>
              </a:highlight>
            </a:endParaRPr>
          </a:p>
          <a:p>
            <a:pPr indent="0" lvl="0" marL="0" rtl="0" algn="l">
              <a:lnSpc>
                <a:spcPct val="150000"/>
              </a:lnSpc>
              <a:spcBef>
                <a:spcPts val="120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000">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0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 name="Shape 91"/>
        <p:cNvGrpSpPr/>
        <p:nvPr/>
      </p:nvGrpSpPr>
      <p:grpSpPr>
        <a:xfrm>
          <a:off x="0" y="0"/>
          <a:ext cx="0" cy="0"/>
          <a:chOff x="0" y="0"/>
          <a:chExt cx="0" cy="0"/>
        </a:xfrm>
      </p:grpSpPr>
      <p:pic>
        <p:nvPicPr>
          <p:cNvPr id="92" name="Google Shape;92;p17"/>
          <p:cNvPicPr preferRelativeResize="0"/>
          <p:nvPr/>
        </p:nvPicPr>
        <p:blipFill>
          <a:blip r:embed="rId4">
            <a:alphaModFix/>
          </a:blip>
          <a:stretch>
            <a:fillRect/>
          </a:stretch>
        </p:blipFill>
        <p:spPr>
          <a:xfrm>
            <a:off x="514625" y="1208000"/>
            <a:ext cx="3827675" cy="2631525"/>
          </a:xfrm>
          <a:prstGeom prst="rect">
            <a:avLst/>
          </a:prstGeom>
          <a:noFill/>
          <a:ln>
            <a:noFill/>
          </a:ln>
        </p:spPr>
      </p:pic>
      <p:sp>
        <p:nvSpPr>
          <p:cNvPr id="93" name="Google Shape;93;p17"/>
          <p:cNvSpPr txBox="1"/>
          <p:nvPr/>
        </p:nvSpPr>
        <p:spPr>
          <a:xfrm>
            <a:off x="5058900" y="861050"/>
            <a:ext cx="32205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700">
                <a:latin typeface="Montserrat"/>
                <a:ea typeface="Montserrat"/>
                <a:cs typeface="Montserrat"/>
                <a:sym typeface="Montserrat"/>
              </a:rPr>
              <a:t>Why do we tell stories?</a:t>
            </a:r>
            <a:endParaRPr b="1" sz="1700">
              <a:latin typeface="Montserrat"/>
              <a:ea typeface="Montserrat"/>
              <a:cs typeface="Montserrat"/>
              <a:sym typeface="Montserrat"/>
            </a:endParaRPr>
          </a:p>
        </p:txBody>
      </p:sp>
      <p:sp>
        <p:nvSpPr>
          <p:cNvPr id="94" name="Google Shape;94;p17"/>
          <p:cNvSpPr txBox="1"/>
          <p:nvPr/>
        </p:nvSpPr>
        <p:spPr>
          <a:xfrm>
            <a:off x="4754400" y="1337550"/>
            <a:ext cx="3827700" cy="32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Value and meaning </a:t>
            </a:r>
            <a:endParaRPr/>
          </a:p>
          <a:p>
            <a:pPr indent="0" lvl="0" marL="0" rtl="0" algn="l">
              <a:spcBef>
                <a:spcPts val="0"/>
              </a:spcBef>
              <a:spcAft>
                <a:spcPts val="0"/>
              </a:spcAft>
              <a:buNone/>
            </a:pPr>
            <a:r>
              <a:rPr lang="en"/>
              <a:t>Oldest tradition </a:t>
            </a:r>
            <a:endParaRPr/>
          </a:p>
          <a:p>
            <a:pPr indent="0" lvl="0" marL="0" rtl="0" algn="l">
              <a:spcBef>
                <a:spcPts val="0"/>
              </a:spcBef>
              <a:spcAft>
                <a:spcPts val="0"/>
              </a:spcAft>
              <a:buNone/>
            </a:pPr>
            <a:r>
              <a:rPr lang="en"/>
              <a:t>Learn its important in childhood </a:t>
            </a:r>
            <a:endParaRPr/>
          </a:p>
          <a:p>
            <a:pPr indent="0" lvl="0" marL="0" rtl="0" algn="l">
              <a:spcBef>
                <a:spcPts val="0"/>
              </a:spcBef>
              <a:spcAft>
                <a:spcPts val="0"/>
              </a:spcAft>
              <a:buNone/>
            </a:pPr>
            <a:r>
              <a:rPr lang="en"/>
              <a:t>To be remembered - emotion causes memory </a:t>
            </a:r>
            <a:endParaRPr/>
          </a:p>
          <a:p>
            <a:pPr indent="0" lvl="0" marL="0" rtl="0" algn="l">
              <a:spcBef>
                <a:spcPts val="0"/>
              </a:spcBef>
              <a:spcAft>
                <a:spcPts val="0"/>
              </a:spcAft>
              <a:buNone/>
            </a:pPr>
            <a:r>
              <a:rPr lang="en"/>
              <a:t>Makes us human - relate the story of everything - how we relate to things- impact! </a:t>
            </a:r>
            <a:endParaRPr/>
          </a:p>
          <a:p>
            <a:pPr indent="0" lvl="0" marL="0" rtl="0" algn="l">
              <a:spcBef>
                <a:spcPts val="0"/>
              </a:spcBef>
              <a:spcAft>
                <a:spcPts val="0"/>
              </a:spcAft>
              <a:buNone/>
            </a:pPr>
            <a:r>
              <a:rPr lang="en"/>
              <a:t>Connection - is a story - make something relevant - you feel involved </a:t>
            </a:r>
            <a:endParaRPr/>
          </a:p>
          <a:p>
            <a:pPr indent="0" lvl="0" marL="0" rtl="0" algn="l">
              <a:spcBef>
                <a:spcPts val="0"/>
              </a:spcBef>
              <a:spcAft>
                <a:spcPts val="0"/>
              </a:spcAft>
              <a:buNone/>
            </a:pPr>
            <a:r>
              <a:rPr lang="en"/>
              <a:t>Communicate ideas - shared reality/ history</a:t>
            </a:r>
            <a:endParaRPr/>
          </a:p>
          <a:p>
            <a:pPr indent="0" lvl="0" marL="0" rtl="0" algn="l">
              <a:spcBef>
                <a:spcPts val="0"/>
              </a:spcBef>
              <a:spcAft>
                <a:spcPts val="0"/>
              </a:spcAft>
              <a:buNone/>
            </a:pPr>
            <a:r>
              <a:rPr lang="en"/>
              <a:t>Tells you who you are </a:t>
            </a:r>
            <a:endParaRPr/>
          </a:p>
          <a:p>
            <a:pPr indent="0" lvl="0" marL="0" rtl="0" algn="l">
              <a:spcBef>
                <a:spcPts val="0"/>
              </a:spcBef>
              <a:spcAft>
                <a:spcPts val="0"/>
              </a:spcAft>
              <a:buNone/>
            </a:pPr>
            <a:r>
              <a:rPr lang="en"/>
              <a:t>Explain our world </a:t>
            </a:r>
            <a:endParaRPr/>
          </a:p>
          <a:p>
            <a:pPr indent="0" lvl="0" marL="0" rtl="0" algn="l">
              <a:spcBef>
                <a:spcPts val="0"/>
              </a:spcBef>
              <a:spcAft>
                <a:spcPts val="0"/>
              </a:spcAft>
              <a:buNone/>
            </a:pPr>
            <a:r>
              <a:rPr lang="en"/>
              <a:t>Distinctly human trait - religion, nationhood </a:t>
            </a:r>
            <a:endParaRPr/>
          </a:p>
          <a:p>
            <a:pPr indent="0" lvl="0" marL="0" rtl="0" algn="l">
              <a:spcBef>
                <a:spcPts val="0"/>
              </a:spcBef>
              <a:spcAft>
                <a:spcPts val="0"/>
              </a:spcAft>
              <a:buNone/>
            </a:pPr>
            <a:r>
              <a:rPr lang="en"/>
              <a:t>Identifies us and other </a:t>
            </a:r>
            <a:endParaRPr/>
          </a:p>
          <a:p>
            <a:pPr indent="0" lvl="0" marL="0" rtl="0" algn="l">
              <a:spcBef>
                <a:spcPts val="0"/>
              </a:spcBef>
              <a:spcAft>
                <a:spcPts val="0"/>
              </a:spcAft>
              <a:buNone/>
            </a:pPr>
            <a:r>
              <a:rPr lang="en"/>
              <a:t>Information - warnings - morality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87" name="Shape 487"/>
        <p:cNvGrpSpPr/>
        <p:nvPr/>
      </p:nvGrpSpPr>
      <p:grpSpPr>
        <a:xfrm>
          <a:off x="0" y="0"/>
          <a:ext cx="0" cy="0"/>
          <a:chOff x="0" y="0"/>
          <a:chExt cx="0" cy="0"/>
        </a:xfrm>
      </p:grpSpPr>
      <p:pic>
        <p:nvPicPr>
          <p:cNvPr id="488" name="Google Shape;488;p62"/>
          <p:cNvPicPr preferRelativeResize="0"/>
          <p:nvPr/>
        </p:nvPicPr>
        <p:blipFill>
          <a:blip r:embed="rId4">
            <a:alphaModFix/>
          </a:blip>
          <a:stretch>
            <a:fillRect/>
          </a:stretch>
        </p:blipFill>
        <p:spPr>
          <a:xfrm>
            <a:off x="1054600" y="857250"/>
            <a:ext cx="7698225" cy="369515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92" name="Shape 492"/>
        <p:cNvGrpSpPr/>
        <p:nvPr/>
      </p:nvGrpSpPr>
      <p:grpSpPr>
        <a:xfrm>
          <a:off x="0" y="0"/>
          <a:ext cx="0" cy="0"/>
          <a:chOff x="0" y="0"/>
          <a:chExt cx="0" cy="0"/>
        </a:xfrm>
      </p:grpSpPr>
      <p:pic>
        <p:nvPicPr>
          <p:cNvPr id="493" name="Google Shape;493;p63"/>
          <p:cNvPicPr preferRelativeResize="0"/>
          <p:nvPr/>
        </p:nvPicPr>
        <p:blipFill>
          <a:blip r:embed="rId4">
            <a:alphaModFix/>
          </a:blip>
          <a:stretch>
            <a:fillRect/>
          </a:stretch>
        </p:blipFill>
        <p:spPr>
          <a:xfrm>
            <a:off x="752475" y="571500"/>
            <a:ext cx="7639050" cy="40005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97" name="Shape 497"/>
        <p:cNvGrpSpPr/>
        <p:nvPr/>
      </p:nvGrpSpPr>
      <p:grpSpPr>
        <a:xfrm>
          <a:off x="0" y="0"/>
          <a:ext cx="0" cy="0"/>
          <a:chOff x="0" y="0"/>
          <a:chExt cx="0" cy="0"/>
        </a:xfrm>
      </p:grpSpPr>
      <p:pic>
        <p:nvPicPr>
          <p:cNvPr id="498" name="Google Shape;498;p64"/>
          <p:cNvPicPr preferRelativeResize="0"/>
          <p:nvPr/>
        </p:nvPicPr>
        <p:blipFill>
          <a:blip r:embed="rId4">
            <a:alphaModFix/>
          </a:blip>
          <a:stretch>
            <a:fillRect/>
          </a:stretch>
        </p:blipFill>
        <p:spPr>
          <a:xfrm>
            <a:off x="1936025" y="416513"/>
            <a:ext cx="5364424" cy="4310474"/>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2" name="Shape 502"/>
        <p:cNvGrpSpPr/>
        <p:nvPr/>
      </p:nvGrpSpPr>
      <p:grpSpPr>
        <a:xfrm>
          <a:off x="0" y="0"/>
          <a:ext cx="0" cy="0"/>
          <a:chOff x="0" y="0"/>
          <a:chExt cx="0" cy="0"/>
        </a:xfrm>
      </p:grpSpPr>
      <p:pic>
        <p:nvPicPr>
          <p:cNvPr id="503" name="Google Shape;503;p65"/>
          <p:cNvPicPr preferRelativeResize="0"/>
          <p:nvPr/>
        </p:nvPicPr>
        <p:blipFill>
          <a:blip r:embed="rId4">
            <a:alphaModFix/>
          </a:blip>
          <a:stretch>
            <a:fillRect/>
          </a:stretch>
        </p:blipFill>
        <p:spPr>
          <a:xfrm>
            <a:off x="152400" y="152400"/>
            <a:ext cx="8602132" cy="4838699"/>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7" name="Shape 507"/>
        <p:cNvGrpSpPr/>
        <p:nvPr/>
      </p:nvGrpSpPr>
      <p:grpSpPr>
        <a:xfrm>
          <a:off x="0" y="0"/>
          <a:ext cx="0" cy="0"/>
          <a:chOff x="0" y="0"/>
          <a:chExt cx="0" cy="0"/>
        </a:xfrm>
      </p:grpSpPr>
      <p:sp>
        <p:nvSpPr>
          <p:cNvPr id="508" name="Google Shape;508;p66"/>
          <p:cNvSpPr txBox="1"/>
          <p:nvPr/>
        </p:nvSpPr>
        <p:spPr>
          <a:xfrm>
            <a:off x="4189475" y="549625"/>
            <a:ext cx="4438200" cy="397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50">
                <a:solidFill>
                  <a:srgbClr val="1A1A1A"/>
                </a:solidFill>
                <a:highlight>
                  <a:srgbClr val="FFFFFF"/>
                </a:highlight>
                <a:latin typeface="Montserrat"/>
                <a:ea typeface="Montserrat"/>
                <a:cs typeface="Montserrat"/>
                <a:sym typeface="Montserrat"/>
              </a:rPr>
              <a:t>Unsupervised learning</a:t>
            </a:r>
            <a:r>
              <a:rPr lang="en" sz="1450">
                <a:solidFill>
                  <a:srgbClr val="1A1A1A"/>
                </a:solidFill>
                <a:highlight>
                  <a:srgbClr val="FFFFFF"/>
                </a:highlight>
                <a:latin typeface="Montserrat"/>
                <a:ea typeface="Montserrat"/>
                <a:cs typeface="Montserrat"/>
                <a:sym typeface="Montserrat"/>
              </a:rPr>
              <a:t> is a type of </a:t>
            </a:r>
            <a:r>
              <a:rPr lang="en" sz="1450">
                <a:solidFill>
                  <a:srgbClr val="005487"/>
                </a:solidFill>
                <a:highlight>
                  <a:srgbClr val="FFFFFF"/>
                </a:highlight>
                <a:uFill>
                  <a:noFill/>
                </a:uFill>
                <a:latin typeface="Montserrat"/>
                <a:ea typeface="Montserrat"/>
                <a:cs typeface="Montserrat"/>
                <a:sym typeface="Montserrat"/>
                <a:hlinkClick r:id="rId4">
                  <a:extLst>
                    <a:ext uri="{A12FA001-AC4F-418D-AE19-62706E023703}">
                      <ahyp:hlinkClr val="tx"/>
                    </a:ext>
                  </a:extLst>
                </a:hlinkClick>
              </a:rPr>
              <a:t>machine learning</a:t>
            </a:r>
            <a:r>
              <a:rPr lang="en" sz="1450">
                <a:solidFill>
                  <a:srgbClr val="1A1A1A"/>
                </a:solidFill>
                <a:highlight>
                  <a:srgbClr val="FFFFFF"/>
                </a:highlight>
                <a:latin typeface="Montserrat"/>
                <a:ea typeface="Montserrat"/>
                <a:cs typeface="Montserrat"/>
                <a:sym typeface="Montserrat"/>
              </a:rPr>
              <a:t> algorithm used to draw inferences from datasets consisting of input data without labeled responses.</a:t>
            </a:r>
            <a:endParaRPr sz="1450">
              <a:solidFill>
                <a:srgbClr val="1A1A1A"/>
              </a:solidFill>
              <a:highlight>
                <a:srgbClr val="FFFFFF"/>
              </a:highlight>
              <a:latin typeface="Montserrat"/>
              <a:ea typeface="Montserrat"/>
              <a:cs typeface="Montserrat"/>
              <a:sym typeface="Montserrat"/>
            </a:endParaRPr>
          </a:p>
          <a:p>
            <a:pPr indent="0" lvl="0" marL="0" rtl="0" algn="l">
              <a:lnSpc>
                <a:spcPct val="115000"/>
              </a:lnSpc>
              <a:spcBef>
                <a:spcPts val="1400"/>
              </a:spcBef>
              <a:spcAft>
                <a:spcPts val="0"/>
              </a:spcAft>
              <a:buNone/>
            </a:pPr>
            <a:r>
              <a:t/>
            </a:r>
            <a:endParaRPr sz="1450">
              <a:solidFill>
                <a:srgbClr val="1A1A1A"/>
              </a:solidFill>
              <a:highlight>
                <a:srgbClr val="FFFFFF"/>
              </a:highlight>
              <a:latin typeface="Montserrat"/>
              <a:ea typeface="Montserrat"/>
              <a:cs typeface="Montserrat"/>
              <a:sym typeface="Montserrat"/>
            </a:endParaRPr>
          </a:p>
          <a:p>
            <a:pPr indent="0" lvl="0" marL="0" rtl="0" algn="l">
              <a:lnSpc>
                <a:spcPct val="115000"/>
              </a:lnSpc>
              <a:spcBef>
                <a:spcPts val="1400"/>
              </a:spcBef>
              <a:spcAft>
                <a:spcPts val="1400"/>
              </a:spcAft>
              <a:buNone/>
            </a:pPr>
            <a:r>
              <a:rPr lang="en" sz="1450">
                <a:solidFill>
                  <a:srgbClr val="1A1A1A"/>
                </a:solidFill>
                <a:highlight>
                  <a:srgbClr val="FFFFFF"/>
                </a:highlight>
                <a:latin typeface="Montserrat"/>
                <a:ea typeface="Montserrat"/>
                <a:cs typeface="Montserrat"/>
                <a:sym typeface="Montserrat"/>
              </a:rPr>
              <a:t>The most common unsupervised learning method is </a:t>
            </a:r>
            <a:r>
              <a:rPr lang="en" sz="1850">
                <a:solidFill>
                  <a:srgbClr val="005487"/>
                </a:solidFill>
                <a:highlight>
                  <a:srgbClr val="FFFFFF"/>
                </a:highlight>
                <a:uFill>
                  <a:noFill/>
                </a:uFill>
                <a:latin typeface="Montserrat"/>
                <a:ea typeface="Montserrat"/>
                <a:cs typeface="Montserrat"/>
                <a:sym typeface="Montserrat"/>
                <a:hlinkClick r:id="rId5">
                  <a:extLst>
                    <a:ext uri="{A12FA001-AC4F-418D-AE19-62706E023703}">
                      <ahyp:hlinkClr val="tx"/>
                    </a:ext>
                  </a:extLst>
                </a:hlinkClick>
              </a:rPr>
              <a:t>cluster analysis</a:t>
            </a:r>
            <a:r>
              <a:rPr lang="en" sz="1450">
                <a:solidFill>
                  <a:srgbClr val="1A1A1A"/>
                </a:solidFill>
                <a:highlight>
                  <a:srgbClr val="FFFFFF"/>
                </a:highlight>
                <a:latin typeface="Montserrat"/>
                <a:ea typeface="Montserrat"/>
                <a:cs typeface="Montserrat"/>
                <a:sym typeface="Montserrat"/>
              </a:rPr>
              <a:t>, which is used for exploratory data analysis to find hidden patterns or grouping in data. The clusters are modeled using a measure of similarity which is defined upon metrics such as Euclidean or probabilistic distance.</a:t>
            </a:r>
            <a:endParaRPr sz="1450">
              <a:solidFill>
                <a:srgbClr val="1A1A1A"/>
              </a:solidFill>
              <a:highlight>
                <a:srgbClr val="FFFFFF"/>
              </a:highlight>
              <a:latin typeface="Montserrat"/>
              <a:ea typeface="Montserrat"/>
              <a:cs typeface="Montserrat"/>
              <a:sym typeface="Montserrat"/>
            </a:endParaRPr>
          </a:p>
        </p:txBody>
      </p:sp>
      <p:pic>
        <p:nvPicPr>
          <p:cNvPr id="509" name="Google Shape;509;p66"/>
          <p:cNvPicPr preferRelativeResize="0"/>
          <p:nvPr/>
        </p:nvPicPr>
        <p:blipFill>
          <a:blip r:embed="rId6">
            <a:alphaModFix/>
          </a:blip>
          <a:stretch>
            <a:fillRect/>
          </a:stretch>
        </p:blipFill>
        <p:spPr>
          <a:xfrm>
            <a:off x="515325" y="1407175"/>
            <a:ext cx="3487475" cy="193747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13" name="Shape 513"/>
        <p:cNvGrpSpPr/>
        <p:nvPr/>
      </p:nvGrpSpPr>
      <p:grpSpPr>
        <a:xfrm>
          <a:off x="0" y="0"/>
          <a:ext cx="0" cy="0"/>
          <a:chOff x="0" y="0"/>
          <a:chExt cx="0" cy="0"/>
        </a:xfrm>
      </p:grpSpPr>
      <p:sp>
        <p:nvSpPr>
          <p:cNvPr id="514" name="Google Shape;514;p67"/>
          <p:cNvSpPr txBox="1"/>
          <p:nvPr/>
        </p:nvSpPr>
        <p:spPr>
          <a:xfrm>
            <a:off x="653300" y="518500"/>
            <a:ext cx="7704900" cy="397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50">
                <a:solidFill>
                  <a:srgbClr val="1A1A1A"/>
                </a:solidFill>
                <a:highlight>
                  <a:srgbClr val="FFFFFF"/>
                </a:highlight>
                <a:latin typeface="Montserrat"/>
                <a:ea typeface="Montserrat"/>
                <a:cs typeface="Montserrat"/>
                <a:sym typeface="Montserrat"/>
              </a:rPr>
              <a:t>Common clustering algorithms include:</a:t>
            </a:r>
            <a:endParaRPr sz="1750">
              <a:solidFill>
                <a:srgbClr val="1A1A1A"/>
              </a:solidFill>
              <a:highlight>
                <a:srgbClr val="FFFFFF"/>
              </a:highlight>
              <a:latin typeface="Montserrat"/>
              <a:ea typeface="Montserrat"/>
              <a:cs typeface="Montserrat"/>
              <a:sym typeface="Montserrat"/>
            </a:endParaRPr>
          </a:p>
          <a:p>
            <a:pPr indent="-228600" lvl="0" marL="457200" rtl="0" algn="l">
              <a:lnSpc>
                <a:spcPct val="115000"/>
              </a:lnSpc>
              <a:spcBef>
                <a:spcPts val="1400"/>
              </a:spcBef>
              <a:spcAft>
                <a:spcPts val="0"/>
              </a:spcAft>
              <a:buClr>
                <a:srgbClr val="1A1A1A"/>
              </a:buClr>
              <a:buSzPts val="1750"/>
              <a:buNone/>
            </a:pPr>
            <a:r>
              <a:rPr b="1" lang="en" sz="1750">
                <a:solidFill>
                  <a:srgbClr val="1A1A1A"/>
                </a:solidFill>
                <a:highlight>
                  <a:srgbClr val="FFFFFF"/>
                </a:highlight>
                <a:latin typeface="Montserrat"/>
                <a:ea typeface="Montserrat"/>
                <a:cs typeface="Montserrat"/>
                <a:sym typeface="Montserrat"/>
              </a:rPr>
              <a:t>Hierarchical clustering</a:t>
            </a:r>
            <a:r>
              <a:rPr lang="en" sz="1750">
                <a:solidFill>
                  <a:srgbClr val="1A1A1A"/>
                </a:solidFill>
                <a:highlight>
                  <a:srgbClr val="FFFFFF"/>
                </a:highlight>
                <a:latin typeface="Montserrat"/>
                <a:ea typeface="Montserrat"/>
                <a:cs typeface="Montserrat"/>
                <a:sym typeface="Montserrat"/>
              </a:rPr>
              <a:t>: builds a multilevel hierarchy of clusters by creating a cluster tree</a:t>
            </a:r>
            <a:endParaRPr sz="1750">
              <a:solidFill>
                <a:srgbClr val="1A1A1A"/>
              </a:solidFill>
              <a:highlight>
                <a:srgbClr val="FFFFFF"/>
              </a:highlight>
              <a:latin typeface="Montserrat"/>
              <a:ea typeface="Montserrat"/>
              <a:cs typeface="Montserrat"/>
              <a:sym typeface="Montserrat"/>
            </a:endParaRPr>
          </a:p>
          <a:p>
            <a:pPr indent="-228600" lvl="0" marL="457200" rtl="0" algn="l">
              <a:lnSpc>
                <a:spcPct val="115000"/>
              </a:lnSpc>
              <a:spcBef>
                <a:spcPts val="0"/>
              </a:spcBef>
              <a:spcAft>
                <a:spcPts val="0"/>
              </a:spcAft>
              <a:buClr>
                <a:srgbClr val="1A1A1A"/>
              </a:buClr>
              <a:buSzPts val="1750"/>
              <a:buNone/>
            </a:pPr>
            <a:r>
              <a:rPr b="1" lang="en" sz="1750" u="sng">
                <a:solidFill>
                  <a:schemeClr val="hlink"/>
                </a:solidFill>
                <a:highlight>
                  <a:srgbClr val="FFFFFF"/>
                </a:highlight>
                <a:latin typeface="Montserrat"/>
                <a:ea typeface="Montserrat"/>
                <a:cs typeface="Montserrat"/>
                <a:sym typeface="Montserrat"/>
                <a:hlinkClick r:id="rId4"/>
              </a:rPr>
              <a:t>k-Means clustering</a:t>
            </a:r>
            <a:r>
              <a:rPr lang="en" sz="1750" u="sng">
                <a:solidFill>
                  <a:schemeClr val="hlink"/>
                </a:solidFill>
                <a:highlight>
                  <a:srgbClr val="FFFFFF"/>
                </a:highlight>
                <a:latin typeface="Montserrat"/>
                <a:ea typeface="Montserrat"/>
                <a:cs typeface="Montserrat"/>
                <a:sym typeface="Montserrat"/>
                <a:hlinkClick r:id="rId5"/>
              </a:rPr>
              <a:t>: partitions data into k distinct clusters based on distance to the centroid of a cluster</a:t>
            </a:r>
            <a:endParaRPr sz="1750">
              <a:solidFill>
                <a:srgbClr val="1A1A1A"/>
              </a:solidFill>
              <a:highlight>
                <a:srgbClr val="FFFFFF"/>
              </a:highlight>
              <a:latin typeface="Montserrat"/>
              <a:ea typeface="Montserrat"/>
              <a:cs typeface="Montserrat"/>
              <a:sym typeface="Montserrat"/>
            </a:endParaRPr>
          </a:p>
          <a:p>
            <a:pPr indent="-228600" lvl="0" marL="457200" rtl="0" algn="l">
              <a:lnSpc>
                <a:spcPct val="115000"/>
              </a:lnSpc>
              <a:spcBef>
                <a:spcPts val="0"/>
              </a:spcBef>
              <a:spcAft>
                <a:spcPts val="0"/>
              </a:spcAft>
              <a:buClr>
                <a:srgbClr val="1A1A1A"/>
              </a:buClr>
              <a:buSzPts val="1750"/>
              <a:buNone/>
            </a:pPr>
            <a:r>
              <a:rPr b="1" lang="en" sz="1750">
                <a:solidFill>
                  <a:srgbClr val="1A1A1A"/>
                </a:solidFill>
                <a:highlight>
                  <a:srgbClr val="FFFFFF"/>
                </a:highlight>
                <a:latin typeface="Montserrat"/>
                <a:ea typeface="Montserrat"/>
                <a:cs typeface="Montserrat"/>
                <a:sym typeface="Montserrat"/>
              </a:rPr>
              <a:t>Gaussian mixture models</a:t>
            </a:r>
            <a:r>
              <a:rPr lang="en" sz="1750">
                <a:solidFill>
                  <a:srgbClr val="1A1A1A"/>
                </a:solidFill>
                <a:highlight>
                  <a:srgbClr val="FFFFFF"/>
                </a:highlight>
                <a:latin typeface="Montserrat"/>
                <a:ea typeface="Montserrat"/>
                <a:cs typeface="Montserrat"/>
                <a:sym typeface="Montserrat"/>
              </a:rPr>
              <a:t>: models clusters as a mixture of multivariate normal density components</a:t>
            </a:r>
            <a:endParaRPr sz="1750">
              <a:solidFill>
                <a:srgbClr val="1A1A1A"/>
              </a:solidFill>
              <a:highlight>
                <a:srgbClr val="FFFFFF"/>
              </a:highlight>
              <a:latin typeface="Montserrat"/>
              <a:ea typeface="Montserrat"/>
              <a:cs typeface="Montserrat"/>
              <a:sym typeface="Montserrat"/>
            </a:endParaRPr>
          </a:p>
          <a:p>
            <a:pPr indent="-228600" lvl="0" marL="457200" rtl="0" algn="l">
              <a:lnSpc>
                <a:spcPct val="115000"/>
              </a:lnSpc>
              <a:spcBef>
                <a:spcPts val="0"/>
              </a:spcBef>
              <a:spcAft>
                <a:spcPts val="0"/>
              </a:spcAft>
              <a:buClr>
                <a:srgbClr val="1A1A1A"/>
              </a:buClr>
              <a:buSzPts val="1750"/>
              <a:buNone/>
            </a:pPr>
            <a:r>
              <a:rPr b="1" lang="en" sz="1750">
                <a:solidFill>
                  <a:srgbClr val="1A1A1A"/>
                </a:solidFill>
                <a:highlight>
                  <a:srgbClr val="FFFFFF"/>
                </a:highlight>
                <a:latin typeface="Montserrat"/>
                <a:ea typeface="Montserrat"/>
                <a:cs typeface="Montserrat"/>
                <a:sym typeface="Montserrat"/>
              </a:rPr>
              <a:t>Self-organizing maps</a:t>
            </a:r>
            <a:r>
              <a:rPr lang="en" sz="1750">
                <a:solidFill>
                  <a:srgbClr val="1A1A1A"/>
                </a:solidFill>
                <a:highlight>
                  <a:srgbClr val="FFFFFF"/>
                </a:highlight>
                <a:latin typeface="Montserrat"/>
                <a:ea typeface="Montserrat"/>
                <a:cs typeface="Montserrat"/>
                <a:sym typeface="Montserrat"/>
              </a:rPr>
              <a:t>: uses </a:t>
            </a:r>
            <a:r>
              <a:rPr lang="en" sz="1750">
                <a:solidFill>
                  <a:srgbClr val="005487"/>
                </a:solidFill>
                <a:highlight>
                  <a:srgbClr val="FFFFFF"/>
                </a:highlight>
                <a:uFill>
                  <a:noFill/>
                </a:uFill>
                <a:latin typeface="Montserrat"/>
                <a:ea typeface="Montserrat"/>
                <a:cs typeface="Montserrat"/>
                <a:sym typeface="Montserrat"/>
                <a:hlinkClick r:id="rId6">
                  <a:extLst>
                    <a:ext uri="{A12FA001-AC4F-418D-AE19-62706E023703}">
                      <ahyp:hlinkClr val="tx"/>
                    </a:ext>
                  </a:extLst>
                </a:hlinkClick>
              </a:rPr>
              <a:t>neural networks</a:t>
            </a:r>
            <a:r>
              <a:rPr lang="en" sz="1750">
                <a:solidFill>
                  <a:srgbClr val="1A1A1A"/>
                </a:solidFill>
                <a:highlight>
                  <a:srgbClr val="FFFFFF"/>
                </a:highlight>
                <a:latin typeface="Montserrat"/>
                <a:ea typeface="Montserrat"/>
                <a:cs typeface="Montserrat"/>
                <a:sym typeface="Montserrat"/>
              </a:rPr>
              <a:t> that learn the topology and distribution of the data</a:t>
            </a:r>
            <a:endParaRPr sz="1750">
              <a:solidFill>
                <a:srgbClr val="1A1A1A"/>
              </a:solidFill>
              <a:highlight>
                <a:srgbClr val="FFFFFF"/>
              </a:highlight>
              <a:latin typeface="Montserrat"/>
              <a:ea typeface="Montserrat"/>
              <a:cs typeface="Montserrat"/>
              <a:sym typeface="Montserrat"/>
            </a:endParaRPr>
          </a:p>
          <a:p>
            <a:pPr indent="-228600" lvl="0" marL="457200" rtl="0" algn="l">
              <a:lnSpc>
                <a:spcPct val="115000"/>
              </a:lnSpc>
              <a:spcBef>
                <a:spcPts val="0"/>
              </a:spcBef>
              <a:spcAft>
                <a:spcPts val="0"/>
              </a:spcAft>
              <a:buClr>
                <a:srgbClr val="1A1A1A"/>
              </a:buClr>
              <a:buSzPts val="1750"/>
              <a:buNone/>
            </a:pPr>
            <a:r>
              <a:rPr b="1" lang="en" sz="1750">
                <a:solidFill>
                  <a:srgbClr val="1A1A1A"/>
                </a:solidFill>
                <a:highlight>
                  <a:srgbClr val="FFFFFF"/>
                </a:highlight>
                <a:latin typeface="Montserrat"/>
                <a:ea typeface="Montserrat"/>
                <a:cs typeface="Montserrat"/>
                <a:sym typeface="Montserrat"/>
              </a:rPr>
              <a:t>Hidden Markov models</a:t>
            </a:r>
            <a:r>
              <a:rPr lang="en" sz="1750">
                <a:solidFill>
                  <a:srgbClr val="1A1A1A"/>
                </a:solidFill>
                <a:highlight>
                  <a:srgbClr val="FFFFFF"/>
                </a:highlight>
                <a:latin typeface="Montserrat"/>
                <a:ea typeface="Montserrat"/>
                <a:cs typeface="Montserrat"/>
                <a:sym typeface="Montserrat"/>
              </a:rPr>
              <a:t>: uses observed data to recover the sequence of states</a:t>
            </a:r>
            <a:endParaRPr sz="1750">
              <a:solidFill>
                <a:srgbClr val="1A1A1A"/>
              </a:solidFill>
              <a:highlight>
                <a:srgbClr val="FFFFFF"/>
              </a:highlight>
              <a:latin typeface="Montserrat"/>
              <a:ea typeface="Montserrat"/>
              <a:cs typeface="Montserrat"/>
              <a:sym typeface="Montserrat"/>
            </a:endParaRPr>
          </a:p>
          <a:p>
            <a:pPr indent="0" lvl="0" marL="0" rtl="0" algn="l">
              <a:lnSpc>
                <a:spcPct val="115000"/>
              </a:lnSpc>
              <a:spcBef>
                <a:spcPts val="3300"/>
              </a:spcBef>
              <a:spcAft>
                <a:spcPts val="1400"/>
              </a:spcAft>
              <a:buNone/>
            </a:pPr>
            <a:r>
              <a:t/>
            </a:r>
            <a:endParaRPr sz="2350">
              <a:solidFill>
                <a:srgbClr val="1A1A1A"/>
              </a:solidFill>
              <a:highlight>
                <a:srgbClr val="FFFFFF"/>
              </a:highlight>
              <a:latin typeface="Montserrat"/>
              <a:ea typeface="Montserrat"/>
              <a:cs typeface="Montserrat"/>
              <a:sym typeface="Montserra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18" name="Shape 518"/>
        <p:cNvGrpSpPr/>
        <p:nvPr/>
      </p:nvGrpSpPr>
      <p:grpSpPr>
        <a:xfrm>
          <a:off x="0" y="0"/>
          <a:ext cx="0" cy="0"/>
          <a:chOff x="0" y="0"/>
          <a:chExt cx="0" cy="0"/>
        </a:xfrm>
      </p:grpSpPr>
      <p:sp>
        <p:nvSpPr>
          <p:cNvPr id="519" name="Google Shape;519;p68"/>
          <p:cNvSpPr txBox="1"/>
          <p:nvPr/>
        </p:nvSpPr>
        <p:spPr>
          <a:xfrm>
            <a:off x="653300" y="518500"/>
            <a:ext cx="7704900" cy="39717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Clr>
                <a:srgbClr val="454545"/>
              </a:buClr>
              <a:buSzPts val="1950"/>
              <a:buFont typeface="Montserrat"/>
              <a:buNone/>
            </a:pPr>
            <a:r>
              <a:rPr b="1" lang="en" sz="1950">
                <a:solidFill>
                  <a:srgbClr val="454545"/>
                </a:solidFill>
                <a:highlight>
                  <a:srgbClr val="FFFFFF"/>
                </a:highlight>
                <a:latin typeface="Montserrat"/>
                <a:ea typeface="Montserrat"/>
                <a:cs typeface="Montserrat"/>
                <a:sym typeface="Montserrat"/>
              </a:rPr>
              <a:t>Pros of Unsupervised Machine Learning</a:t>
            </a:r>
            <a:endParaRPr b="1" sz="1950">
              <a:solidFill>
                <a:srgbClr val="454545"/>
              </a:solidFill>
              <a:highlight>
                <a:srgbClr val="FFFFFF"/>
              </a:highlight>
              <a:latin typeface="Montserrat"/>
              <a:ea typeface="Montserrat"/>
              <a:cs typeface="Montserrat"/>
              <a:sym typeface="Montserrat"/>
            </a:endParaRPr>
          </a:p>
          <a:p>
            <a:pPr indent="-228600" lvl="0" marL="457200" rtl="0" algn="l">
              <a:lnSpc>
                <a:spcPct val="115000"/>
              </a:lnSpc>
              <a:spcBef>
                <a:spcPts val="0"/>
              </a:spcBef>
              <a:spcAft>
                <a:spcPts val="0"/>
              </a:spcAft>
              <a:buClr>
                <a:srgbClr val="454545"/>
              </a:buClr>
              <a:buSzPts val="1950"/>
              <a:buFont typeface="Montserrat"/>
              <a:buNone/>
            </a:pPr>
            <a:r>
              <a:t/>
            </a:r>
            <a:endParaRPr b="1" sz="1950">
              <a:solidFill>
                <a:srgbClr val="454545"/>
              </a:solidFill>
              <a:highlight>
                <a:srgbClr val="FFFFFF"/>
              </a:highlight>
              <a:latin typeface="Montserrat"/>
              <a:ea typeface="Montserrat"/>
              <a:cs typeface="Montserrat"/>
              <a:sym typeface="Montserrat"/>
            </a:endParaRPr>
          </a:p>
          <a:p>
            <a:pPr indent="0" lvl="0" marL="457200" rtl="0" algn="l">
              <a:lnSpc>
                <a:spcPct val="115000"/>
              </a:lnSpc>
              <a:spcBef>
                <a:spcPts val="1400"/>
              </a:spcBef>
              <a:spcAft>
                <a:spcPts val="0"/>
              </a:spcAft>
              <a:buNone/>
            </a:pPr>
            <a:r>
              <a:rPr lang="en" sz="1850">
                <a:solidFill>
                  <a:srgbClr val="454545"/>
                </a:solidFill>
                <a:highlight>
                  <a:srgbClr val="FFFFFF"/>
                </a:highlight>
                <a:latin typeface="Montserrat"/>
                <a:ea typeface="Montserrat"/>
                <a:cs typeface="Montserrat"/>
                <a:sym typeface="Montserrat"/>
              </a:rPr>
              <a:t>It can detect what human eyes can not understand</a:t>
            </a:r>
            <a:endParaRPr sz="1850">
              <a:solidFill>
                <a:srgbClr val="454545"/>
              </a:solidFill>
              <a:highlight>
                <a:srgbClr val="FFFFFF"/>
              </a:highlight>
              <a:latin typeface="Montserrat"/>
              <a:ea typeface="Montserrat"/>
              <a:cs typeface="Montserrat"/>
              <a:sym typeface="Montserrat"/>
            </a:endParaRPr>
          </a:p>
          <a:p>
            <a:pPr indent="0" lvl="0" marL="457200" rtl="0" algn="l">
              <a:lnSpc>
                <a:spcPct val="115000"/>
              </a:lnSpc>
              <a:spcBef>
                <a:spcPts val="1600"/>
              </a:spcBef>
              <a:spcAft>
                <a:spcPts val="0"/>
              </a:spcAft>
              <a:buNone/>
            </a:pPr>
            <a:r>
              <a:rPr lang="en" sz="1850">
                <a:solidFill>
                  <a:srgbClr val="454545"/>
                </a:solidFill>
                <a:highlight>
                  <a:srgbClr val="FFFFFF"/>
                </a:highlight>
                <a:latin typeface="Montserrat"/>
                <a:ea typeface="Montserrat"/>
                <a:cs typeface="Montserrat"/>
                <a:sym typeface="Montserrat"/>
              </a:rPr>
              <a:t>The potential of hidden patterns can be very powerful for the business or even detect extremely amazing facts, fraud detection etc.</a:t>
            </a:r>
            <a:endParaRPr sz="1850">
              <a:solidFill>
                <a:srgbClr val="454545"/>
              </a:solidFill>
              <a:highlight>
                <a:srgbClr val="FFFFFF"/>
              </a:highlight>
              <a:latin typeface="Montserrat"/>
              <a:ea typeface="Montserrat"/>
              <a:cs typeface="Montserrat"/>
              <a:sym typeface="Montserrat"/>
            </a:endParaRPr>
          </a:p>
          <a:p>
            <a:pPr indent="0" lvl="0" marL="457200" rtl="0" algn="l">
              <a:lnSpc>
                <a:spcPct val="115000"/>
              </a:lnSpc>
              <a:spcBef>
                <a:spcPts val="1600"/>
              </a:spcBef>
              <a:spcAft>
                <a:spcPts val="0"/>
              </a:spcAft>
              <a:buNone/>
            </a:pPr>
            <a:r>
              <a:rPr lang="en" sz="1850">
                <a:solidFill>
                  <a:srgbClr val="454545"/>
                </a:solidFill>
                <a:highlight>
                  <a:srgbClr val="FFFFFF"/>
                </a:highlight>
                <a:latin typeface="Montserrat"/>
                <a:ea typeface="Montserrat"/>
                <a:cs typeface="Montserrat"/>
                <a:sym typeface="Montserrat"/>
              </a:rPr>
              <a:t>Output can determine the un-explored territories and new ventures for businesses. Exploratory analytics can be applied to understand the financial, business and operational drivers behind what happened.</a:t>
            </a:r>
            <a:endParaRPr sz="1850">
              <a:solidFill>
                <a:srgbClr val="454545"/>
              </a:solidFill>
              <a:highlight>
                <a:srgbClr val="FFFFFF"/>
              </a:highlight>
              <a:latin typeface="Montserrat"/>
              <a:ea typeface="Montserrat"/>
              <a:cs typeface="Montserrat"/>
              <a:sym typeface="Montserrat"/>
            </a:endParaRPr>
          </a:p>
          <a:p>
            <a:pPr indent="0" lvl="0" marL="457200" rtl="0" algn="l">
              <a:lnSpc>
                <a:spcPct val="115000"/>
              </a:lnSpc>
              <a:spcBef>
                <a:spcPts val="1600"/>
              </a:spcBef>
              <a:spcAft>
                <a:spcPts val="0"/>
              </a:spcAft>
              <a:buNone/>
            </a:pPr>
            <a:r>
              <a:t/>
            </a:r>
            <a:endParaRPr sz="1750">
              <a:solidFill>
                <a:srgbClr val="1A1A1A"/>
              </a:solidFill>
              <a:highlight>
                <a:srgbClr val="FFFFFF"/>
              </a:highlight>
              <a:latin typeface="Montserrat"/>
              <a:ea typeface="Montserrat"/>
              <a:cs typeface="Montserrat"/>
              <a:sym typeface="Montserrat"/>
            </a:endParaRPr>
          </a:p>
          <a:p>
            <a:pPr indent="0" lvl="0" marL="0" rtl="0" algn="l">
              <a:lnSpc>
                <a:spcPct val="115000"/>
              </a:lnSpc>
              <a:spcBef>
                <a:spcPts val="3300"/>
              </a:spcBef>
              <a:spcAft>
                <a:spcPts val="1400"/>
              </a:spcAft>
              <a:buNone/>
            </a:pPr>
            <a:r>
              <a:t/>
            </a:r>
            <a:endParaRPr sz="2350">
              <a:solidFill>
                <a:srgbClr val="1A1A1A"/>
              </a:solidFill>
              <a:highlight>
                <a:srgbClr val="FFFFFF"/>
              </a:highlight>
              <a:latin typeface="Montserrat"/>
              <a:ea typeface="Montserrat"/>
              <a:cs typeface="Montserrat"/>
              <a:sym typeface="Montserrat"/>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3" name="Shape 523"/>
        <p:cNvGrpSpPr/>
        <p:nvPr/>
      </p:nvGrpSpPr>
      <p:grpSpPr>
        <a:xfrm>
          <a:off x="0" y="0"/>
          <a:ext cx="0" cy="0"/>
          <a:chOff x="0" y="0"/>
          <a:chExt cx="0" cy="0"/>
        </a:xfrm>
      </p:grpSpPr>
      <p:sp>
        <p:nvSpPr>
          <p:cNvPr id="524" name="Google Shape;524;p69"/>
          <p:cNvSpPr txBox="1"/>
          <p:nvPr/>
        </p:nvSpPr>
        <p:spPr>
          <a:xfrm>
            <a:off x="653300" y="518500"/>
            <a:ext cx="7704900" cy="39717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Clr>
                <a:srgbClr val="454545"/>
              </a:buClr>
              <a:buSzPts val="1950"/>
              <a:buFont typeface="Montserrat"/>
              <a:buNone/>
            </a:pPr>
            <a:r>
              <a:rPr b="1" lang="en" sz="1950">
                <a:solidFill>
                  <a:srgbClr val="454545"/>
                </a:solidFill>
                <a:highlight>
                  <a:srgbClr val="FFFFFF"/>
                </a:highlight>
                <a:latin typeface="Montserrat"/>
                <a:ea typeface="Montserrat"/>
                <a:cs typeface="Montserrat"/>
                <a:sym typeface="Montserrat"/>
              </a:rPr>
              <a:t>Cons</a:t>
            </a:r>
            <a:r>
              <a:rPr b="1" lang="en" sz="1950">
                <a:solidFill>
                  <a:srgbClr val="454545"/>
                </a:solidFill>
                <a:highlight>
                  <a:srgbClr val="FFFFFF"/>
                </a:highlight>
                <a:latin typeface="Montserrat"/>
                <a:ea typeface="Montserrat"/>
                <a:cs typeface="Montserrat"/>
                <a:sym typeface="Montserrat"/>
              </a:rPr>
              <a:t> of Unsupervised Machine Learning</a:t>
            </a:r>
            <a:endParaRPr b="1" sz="1950">
              <a:solidFill>
                <a:srgbClr val="454545"/>
              </a:solidFill>
              <a:highlight>
                <a:srgbClr val="FFFFFF"/>
              </a:highlight>
              <a:latin typeface="Montserrat"/>
              <a:ea typeface="Montserrat"/>
              <a:cs typeface="Montserrat"/>
              <a:sym typeface="Montserrat"/>
            </a:endParaRPr>
          </a:p>
          <a:p>
            <a:pPr indent="0" lvl="0" marL="0" rtl="0" algn="l">
              <a:lnSpc>
                <a:spcPct val="115000"/>
              </a:lnSpc>
              <a:spcBef>
                <a:spcPts val="1400"/>
              </a:spcBef>
              <a:spcAft>
                <a:spcPts val="0"/>
              </a:spcAft>
              <a:buNone/>
            </a:pPr>
            <a:r>
              <a:rPr lang="en" sz="1850">
                <a:solidFill>
                  <a:srgbClr val="454545"/>
                </a:solidFill>
                <a:highlight>
                  <a:srgbClr val="FFFFFF"/>
                </a:highlight>
              </a:rPr>
              <a:t>unsupervised learning is harder as compared to supervised learning</a:t>
            </a:r>
            <a:endParaRPr sz="1850">
              <a:solidFill>
                <a:srgbClr val="454545"/>
              </a:solidFill>
              <a:highlight>
                <a:srgbClr val="FFFFFF"/>
              </a:highlight>
            </a:endParaRPr>
          </a:p>
          <a:p>
            <a:pPr indent="0" lvl="0" marL="0" rtl="0" algn="l">
              <a:lnSpc>
                <a:spcPct val="115000"/>
              </a:lnSpc>
              <a:spcBef>
                <a:spcPts val="1600"/>
              </a:spcBef>
              <a:spcAft>
                <a:spcPts val="0"/>
              </a:spcAft>
              <a:buNone/>
            </a:pPr>
            <a:r>
              <a:rPr lang="en" sz="1850">
                <a:solidFill>
                  <a:srgbClr val="454545"/>
                </a:solidFill>
                <a:highlight>
                  <a:srgbClr val="FFFFFF"/>
                </a:highlight>
              </a:rPr>
              <a:t>it can be a costly affair, as we might need external expert look at the results for us</a:t>
            </a:r>
            <a:endParaRPr sz="1850">
              <a:solidFill>
                <a:srgbClr val="454545"/>
              </a:solidFill>
              <a:highlight>
                <a:srgbClr val="FFFFFF"/>
              </a:highlight>
            </a:endParaRPr>
          </a:p>
          <a:p>
            <a:pPr indent="0" lvl="0" marL="0" rtl="0" algn="l">
              <a:lnSpc>
                <a:spcPct val="115000"/>
              </a:lnSpc>
              <a:spcBef>
                <a:spcPts val="1600"/>
              </a:spcBef>
              <a:spcAft>
                <a:spcPts val="0"/>
              </a:spcAft>
              <a:buNone/>
            </a:pPr>
            <a:r>
              <a:rPr lang="en" sz="1850">
                <a:solidFill>
                  <a:srgbClr val="454545"/>
                </a:solidFill>
                <a:highlight>
                  <a:srgbClr val="FFFFFF"/>
                </a:highlight>
              </a:rPr>
              <a:t>Usefulness of the results; if what we have seen is of any value or not is difficult to confirm since no answer labels are available</a:t>
            </a:r>
            <a:endParaRPr sz="1850">
              <a:solidFill>
                <a:srgbClr val="454545"/>
              </a:solidFill>
              <a:highlight>
                <a:srgbClr val="FFFFFF"/>
              </a:highlight>
            </a:endParaRPr>
          </a:p>
          <a:p>
            <a:pPr indent="0" lvl="0" marL="0" rtl="0" algn="l">
              <a:lnSpc>
                <a:spcPct val="115000"/>
              </a:lnSpc>
              <a:spcBef>
                <a:spcPts val="1600"/>
              </a:spcBef>
              <a:spcAft>
                <a:spcPts val="0"/>
              </a:spcAft>
              <a:buNone/>
            </a:pPr>
            <a:r>
              <a:t/>
            </a:r>
            <a:endParaRPr sz="1150">
              <a:solidFill>
                <a:srgbClr val="454545"/>
              </a:solidFill>
              <a:highlight>
                <a:srgbClr val="FFFFFF"/>
              </a:highlight>
            </a:endParaRPr>
          </a:p>
          <a:p>
            <a:pPr indent="0" lvl="0" marL="0" rtl="0" algn="l">
              <a:lnSpc>
                <a:spcPct val="115000"/>
              </a:lnSpc>
              <a:spcBef>
                <a:spcPts val="1400"/>
              </a:spcBef>
              <a:spcAft>
                <a:spcPts val="0"/>
              </a:spcAft>
              <a:buNone/>
            </a:pPr>
            <a:r>
              <a:t/>
            </a:r>
            <a:endParaRPr sz="1850">
              <a:solidFill>
                <a:srgbClr val="454545"/>
              </a:solidFill>
              <a:highlight>
                <a:srgbClr val="FFFFFF"/>
              </a:highlight>
              <a:latin typeface="Montserrat"/>
              <a:ea typeface="Montserrat"/>
              <a:cs typeface="Montserrat"/>
              <a:sym typeface="Montserrat"/>
            </a:endParaRPr>
          </a:p>
          <a:p>
            <a:pPr indent="0" lvl="0" marL="457200" rtl="0" algn="l">
              <a:lnSpc>
                <a:spcPct val="115000"/>
              </a:lnSpc>
              <a:spcBef>
                <a:spcPts val="1600"/>
              </a:spcBef>
              <a:spcAft>
                <a:spcPts val="0"/>
              </a:spcAft>
              <a:buNone/>
            </a:pPr>
            <a:r>
              <a:t/>
            </a:r>
            <a:endParaRPr sz="1750">
              <a:solidFill>
                <a:srgbClr val="1A1A1A"/>
              </a:solidFill>
              <a:highlight>
                <a:srgbClr val="FFFFFF"/>
              </a:highlight>
              <a:latin typeface="Montserrat"/>
              <a:ea typeface="Montserrat"/>
              <a:cs typeface="Montserrat"/>
              <a:sym typeface="Montserrat"/>
            </a:endParaRPr>
          </a:p>
          <a:p>
            <a:pPr indent="0" lvl="0" marL="0" rtl="0" algn="l">
              <a:lnSpc>
                <a:spcPct val="115000"/>
              </a:lnSpc>
              <a:spcBef>
                <a:spcPts val="3300"/>
              </a:spcBef>
              <a:spcAft>
                <a:spcPts val="1400"/>
              </a:spcAft>
              <a:buNone/>
            </a:pPr>
            <a:r>
              <a:t/>
            </a:r>
            <a:endParaRPr sz="2350">
              <a:solidFill>
                <a:srgbClr val="1A1A1A"/>
              </a:solidFill>
              <a:highlight>
                <a:srgbClr val="FFFFFF"/>
              </a:highlight>
              <a:latin typeface="Montserrat"/>
              <a:ea typeface="Montserrat"/>
              <a:cs typeface="Montserrat"/>
              <a:sym typeface="Montserra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8" name="Shape 528"/>
        <p:cNvGrpSpPr/>
        <p:nvPr/>
      </p:nvGrpSpPr>
      <p:grpSpPr>
        <a:xfrm>
          <a:off x="0" y="0"/>
          <a:ext cx="0" cy="0"/>
          <a:chOff x="0" y="0"/>
          <a:chExt cx="0" cy="0"/>
        </a:xfrm>
      </p:grpSpPr>
      <p:sp>
        <p:nvSpPr>
          <p:cNvPr id="529" name="Google Shape;529;p70"/>
          <p:cNvSpPr txBox="1"/>
          <p:nvPr/>
        </p:nvSpPr>
        <p:spPr>
          <a:xfrm>
            <a:off x="653300" y="373325"/>
            <a:ext cx="7704900" cy="425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100"/>
              </a:spcBef>
              <a:spcAft>
                <a:spcPts val="0"/>
              </a:spcAft>
              <a:buNone/>
            </a:pPr>
            <a:r>
              <a:rPr lang="en" sz="1550">
                <a:solidFill>
                  <a:srgbClr val="172B4D"/>
                </a:solidFill>
                <a:highlight>
                  <a:srgbClr val="FFFFFF"/>
                </a:highlight>
                <a:latin typeface="Montserrat"/>
                <a:ea typeface="Montserrat"/>
                <a:cs typeface="Montserrat"/>
                <a:sym typeface="Montserrat"/>
              </a:rPr>
              <a:t>Other Unsupervised Learning tasks</a:t>
            </a:r>
            <a:endParaRPr sz="1550">
              <a:solidFill>
                <a:srgbClr val="172B4D"/>
              </a:solidFill>
              <a:highlight>
                <a:srgbClr val="FFFFFF"/>
              </a:highlight>
              <a:latin typeface="Montserrat"/>
              <a:ea typeface="Montserrat"/>
              <a:cs typeface="Montserrat"/>
              <a:sym typeface="Montserrat"/>
            </a:endParaRPr>
          </a:p>
          <a:p>
            <a:pPr indent="-327025" lvl="0" marL="457200" rtl="0" algn="l">
              <a:lnSpc>
                <a:spcPct val="115000"/>
              </a:lnSpc>
              <a:spcBef>
                <a:spcPts val="2100"/>
              </a:spcBef>
              <a:spcAft>
                <a:spcPts val="0"/>
              </a:spcAft>
              <a:buClr>
                <a:srgbClr val="172B4D"/>
              </a:buClr>
              <a:buSzPts val="1550"/>
              <a:buFont typeface="Montserrat"/>
              <a:buChar char="●"/>
            </a:pPr>
            <a:r>
              <a:rPr i="1" lang="en" sz="1550">
                <a:solidFill>
                  <a:srgbClr val="172B4D"/>
                </a:solidFill>
                <a:highlight>
                  <a:srgbClr val="FFFFFF"/>
                </a:highlight>
                <a:latin typeface="Montserrat"/>
                <a:ea typeface="Montserrat"/>
                <a:cs typeface="Montserrat"/>
                <a:sym typeface="Montserrat"/>
              </a:rPr>
              <a:t>Principal Component Analysis:</a:t>
            </a:r>
            <a:r>
              <a:rPr lang="en" sz="1550">
                <a:solidFill>
                  <a:srgbClr val="172B4D"/>
                </a:solidFill>
                <a:highlight>
                  <a:srgbClr val="FFFFFF"/>
                </a:highlight>
                <a:latin typeface="Montserrat"/>
                <a:ea typeface="Montserrat"/>
                <a:cs typeface="Montserrat"/>
                <a:sym typeface="Montserrat"/>
              </a:rPr>
              <a:t> PCA is a method that takes a dataset with </a:t>
            </a:r>
            <a:r>
              <a:rPr i="1" lang="en" sz="1550">
                <a:solidFill>
                  <a:srgbClr val="172B4D"/>
                </a:solidFill>
                <a:highlight>
                  <a:srgbClr val="FFFFFF"/>
                </a:highlight>
                <a:latin typeface="Montserrat"/>
                <a:ea typeface="Montserrat"/>
                <a:cs typeface="Montserrat"/>
                <a:sym typeface="Montserrat"/>
              </a:rPr>
              <a:t>p</a:t>
            </a:r>
            <a:r>
              <a:rPr lang="en" sz="1550">
                <a:solidFill>
                  <a:srgbClr val="172B4D"/>
                </a:solidFill>
                <a:highlight>
                  <a:srgbClr val="FFFFFF"/>
                </a:highlight>
                <a:latin typeface="Montserrat"/>
                <a:ea typeface="Montserrat"/>
                <a:cs typeface="Montserrat"/>
                <a:sym typeface="Montserrat"/>
              </a:rPr>
              <a:t> features that are assumed to be somewhat correlated and produces </a:t>
            </a:r>
            <a:r>
              <a:rPr i="1" lang="en" sz="1550">
                <a:solidFill>
                  <a:srgbClr val="172B4D"/>
                </a:solidFill>
                <a:highlight>
                  <a:srgbClr val="FFFFFF"/>
                </a:highlight>
                <a:latin typeface="Montserrat"/>
                <a:ea typeface="Montserrat"/>
                <a:cs typeface="Montserrat"/>
                <a:sym typeface="Montserrat"/>
              </a:rPr>
              <a:t>p</a:t>
            </a:r>
            <a:r>
              <a:rPr lang="en" sz="1550">
                <a:solidFill>
                  <a:srgbClr val="172B4D"/>
                </a:solidFill>
                <a:highlight>
                  <a:srgbClr val="FFFFFF"/>
                </a:highlight>
                <a:latin typeface="Montserrat"/>
                <a:ea typeface="Montserrat"/>
                <a:cs typeface="Montserrat"/>
                <a:sym typeface="Montserrat"/>
              </a:rPr>
              <a:t> new features, called Principal Components, ordered in such a way that the first few Principal Components explain most of the variability in the dataset. </a:t>
            </a:r>
            <a:endParaRPr sz="1550">
              <a:solidFill>
                <a:srgbClr val="172B4D"/>
              </a:solidFill>
              <a:highlight>
                <a:srgbClr val="FFFFFF"/>
              </a:highlight>
              <a:latin typeface="Montserrat"/>
              <a:ea typeface="Montserrat"/>
              <a:cs typeface="Montserrat"/>
              <a:sym typeface="Montserrat"/>
            </a:endParaRPr>
          </a:p>
          <a:p>
            <a:pPr indent="-327025" lvl="0" marL="457200" rtl="0" algn="l">
              <a:lnSpc>
                <a:spcPct val="115000"/>
              </a:lnSpc>
              <a:spcBef>
                <a:spcPts val="0"/>
              </a:spcBef>
              <a:spcAft>
                <a:spcPts val="0"/>
              </a:spcAft>
              <a:buClr>
                <a:srgbClr val="172B4D"/>
              </a:buClr>
              <a:buSzPts val="1550"/>
              <a:buFont typeface="Montserrat"/>
              <a:buChar char="●"/>
            </a:pPr>
            <a:r>
              <a:rPr i="1" lang="en" sz="1550">
                <a:solidFill>
                  <a:srgbClr val="172B4D"/>
                </a:solidFill>
                <a:highlight>
                  <a:srgbClr val="FFFFFF"/>
                </a:highlight>
                <a:latin typeface="Montserrat"/>
                <a:ea typeface="Montserrat"/>
                <a:cs typeface="Montserrat"/>
                <a:sym typeface="Montserrat"/>
              </a:rPr>
              <a:t>Anomaly detection</a:t>
            </a:r>
            <a:r>
              <a:rPr lang="en" sz="1550">
                <a:solidFill>
                  <a:srgbClr val="172B4D"/>
                </a:solidFill>
                <a:highlight>
                  <a:srgbClr val="FFFFFF"/>
                </a:highlight>
                <a:latin typeface="Montserrat"/>
                <a:ea typeface="Montserrat"/>
                <a:cs typeface="Montserrat"/>
                <a:sym typeface="Montserrat"/>
              </a:rPr>
              <a:t>: using algorithms such as the Local Outlier Factor or Gaussian Mixtures- find observations that deviate strongly from the norm.</a:t>
            </a:r>
            <a:endParaRPr sz="1550">
              <a:solidFill>
                <a:srgbClr val="172B4D"/>
              </a:solidFill>
              <a:highlight>
                <a:srgbClr val="FFFFFF"/>
              </a:highlight>
              <a:latin typeface="Montserrat"/>
              <a:ea typeface="Montserrat"/>
              <a:cs typeface="Montserrat"/>
              <a:sym typeface="Montserrat"/>
            </a:endParaRPr>
          </a:p>
          <a:p>
            <a:pPr indent="-327025" lvl="0" marL="457200" rtl="0" algn="l">
              <a:lnSpc>
                <a:spcPct val="115000"/>
              </a:lnSpc>
              <a:spcBef>
                <a:spcPts val="0"/>
              </a:spcBef>
              <a:spcAft>
                <a:spcPts val="0"/>
              </a:spcAft>
              <a:buClr>
                <a:srgbClr val="172B4D"/>
              </a:buClr>
              <a:buSzPts val="1550"/>
              <a:buFont typeface="Montserrat"/>
              <a:buChar char="●"/>
            </a:pPr>
            <a:r>
              <a:rPr i="1" lang="en" sz="1550">
                <a:solidFill>
                  <a:srgbClr val="172B4D"/>
                </a:solidFill>
                <a:highlight>
                  <a:srgbClr val="FFFFFF"/>
                </a:highlight>
                <a:latin typeface="Montserrat"/>
                <a:ea typeface="Montserrat"/>
                <a:cs typeface="Montserrat"/>
                <a:sym typeface="Montserrat"/>
              </a:rPr>
              <a:t>Generative modelling</a:t>
            </a:r>
            <a:r>
              <a:rPr lang="en" sz="1550">
                <a:solidFill>
                  <a:srgbClr val="172B4D"/>
                </a:solidFill>
                <a:highlight>
                  <a:srgbClr val="FFFFFF"/>
                </a:highlight>
                <a:latin typeface="Montserrat"/>
                <a:ea typeface="Montserrat"/>
                <a:cs typeface="Montserrat"/>
                <a:sym typeface="Montserrat"/>
              </a:rPr>
              <a:t>: using, for example, Generative Adversarial Network (GANs) -  learn patterns of input data in such a way that the model can be used to generate new observations that plausibly could have been drawn from the original dataset </a:t>
            </a:r>
            <a:endParaRPr sz="1550">
              <a:solidFill>
                <a:srgbClr val="172B4D"/>
              </a:solidFill>
              <a:highlight>
                <a:srgbClr val="FFFFFF"/>
              </a:highlight>
              <a:latin typeface="Montserrat"/>
              <a:ea typeface="Montserrat"/>
              <a:cs typeface="Montserrat"/>
              <a:sym typeface="Montserrat"/>
            </a:endParaRPr>
          </a:p>
          <a:p>
            <a:pPr indent="0" lvl="0" marL="0" rtl="0" algn="l">
              <a:lnSpc>
                <a:spcPct val="115000"/>
              </a:lnSpc>
              <a:spcBef>
                <a:spcPts val="0"/>
              </a:spcBef>
              <a:spcAft>
                <a:spcPts val="0"/>
              </a:spcAft>
              <a:buNone/>
            </a:pPr>
            <a:r>
              <a:t/>
            </a:r>
            <a:endParaRPr b="1" sz="1950">
              <a:solidFill>
                <a:srgbClr val="454545"/>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t/>
            </a:r>
            <a:endParaRPr sz="1150">
              <a:solidFill>
                <a:srgbClr val="454545"/>
              </a:solidFill>
              <a:highlight>
                <a:srgbClr val="FFFFFF"/>
              </a:highlight>
            </a:endParaRPr>
          </a:p>
          <a:p>
            <a:pPr indent="0" lvl="0" marL="0" rtl="0" algn="l">
              <a:lnSpc>
                <a:spcPct val="115000"/>
              </a:lnSpc>
              <a:spcBef>
                <a:spcPts val="1400"/>
              </a:spcBef>
              <a:spcAft>
                <a:spcPts val="0"/>
              </a:spcAft>
              <a:buNone/>
            </a:pPr>
            <a:r>
              <a:t/>
            </a:r>
            <a:endParaRPr sz="1850">
              <a:solidFill>
                <a:srgbClr val="454545"/>
              </a:solidFill>
              <a:highlight>
                <a:srgbClr val="FFFFFF"/>
              </a:highlight>
              <a:latin typeface="Montserrat"/>
              <a:ea typeface="Montserrat"/>
              <a:cs typeface="Montserrat"/>
              <a:sym typeface="Montserrat"/>
            </a:endParaRPr>
          </a:p>
          <a:p>
            <a:pPr indent="0" lvl="0" marL="457200" rtl="0" algn="l">
              <a:lnSpc>
                <a:spcPct val="115000"/>
              </a:lnSpc>
              <a:spcBef>
                <a:spcPts val="1600"/>
              </a:spcBef>
              <a:spcAft>
                <a:spcPts val="0"/>
              </a:spcAft>
              <a:buNone/>
            </a:pPr>
            <a:r>
              <a:t/>
            </a:r>
            <a:endParaRPr sz="1750">
              <a:solidFill>
                <a:srgbClr val="1A1A1A"/>
              </a:solidFill>
              <a:highlight>
                <a:srgbClr val="FFFFFF"/>
              </a:highlight>
              <a:latin typeface="Montserrat"/>
              <a:ea typeface="Montserrat"/>
              <a:cs typeface="Montserrat"/>
              <a:sym typeface="Montserrat"/>
            </a:endParaRPr>
          </a:p>
          <a:p>
            <a:pPr indent="0" lvl="0" marL="0" rtl="0" algn="l">
              <a:lnSpc>
                <a:spcPct val="115000"/>
              </a:lnSpc>
              <a:spcBef>
                <a:spcPts val="3300"/>
              </a:spcBef>
              <a:spcAft>
                <a:spcPts val="1400"/>
              </a:spcAft>
              <a:buNone/>
            </a:pPr>
            <a:r>
              <a:t/>
            </a:r>
            <a:endParaRPr sz="2350">
              <a:solidFill>
                <a:srgbClr val="1A1A1A"/>
              </a:solidFill>
              <a:highlight>
                <a:srgbClr val="FFFFFF"/>
              </a:highlight>
              <a:latin typeface="Montserrat"/>
              <a:ea typeface="Montserrat"/>
              <a:cs typeface="Montserrat"/>
              <a:sym typeface="Montserra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3" name="Shape 533"/>
        <p:cNvGrpSpPr/>
        <p:nvPr/>
      </p:nvGrpSpPr>
      <p:grpSpPr>
        <a:xfrm>
          <a:off x="0" y="0"/>
          <a:ext cx="0" cy="0"/>
          <a:chOff x="0" y="0"/>
          <a:chExt cx="0" cy="0"/>
        </a:xfrm>
      </p:grpSpPr>
      <p:sp>
        <p:nvSpPr>
          <p:cNvPr id="534" name="Google Shape;534;p71"/>
          <p:cNvSpPr txBox="1"/>
          <p:nvPr/>
        </p:nvSpPr>
        <p:spPr>
          <a:xfrm>
            <a:off x="653300" y="518500"/>
            <a:ext cx="7704900" cy="39717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Clr>
                <a:srgbClr val="454545"/>
              </a:buClr>
              <a:buSzPts val="1950"/>
              <a:buFont typeface="Montserrat"/>
              <a:buNone/>
            </a:pPr>
            <a:r>
              <a:rPr b="1" lang="en" sz="1950">
                <a:solidFill>
                  <a:srgbClr val="454545"/>
                </a:solidFill>
                <a:highlight>
                  <a:srgbClr val="FFFFFF"/>
                </a:highlight>
                <a:latin typeface="Montserrat"/>
                <a:ea typeface="Montserrat"/>
                <a:cs typeface="Montserrat"/>
                <a:sym typeface="Montserrat"/>
              </a:rPr>
              <a:t>What will we do? - a simple K means Cluster approach</a:t>
            </a:r>
            <a:endParaRPr b="1" sz="1950">
              <a:solidFill>
                <a:srgbClr val="454545"/>
              </a:solidFill>
              <a:highlight>
                <a:srgbClr val="FFFFFF"/>
              </a:highlight>
              <a:latin typeface="Montserrat"/>
              <a:ea typeface="Montserrat"/>
              <a:cs typeface="Montserrat"/>
              <a:sym typeface="Montserrat"/>
            </a:endParaRPr>
          </a:p>
          <a:p>
            <a:pPr indent="0" lvl="0" marL="0" rtl="0" algn="l">
              <a:lnSpc>
                <a:spcPct val="115000"/>
              </a:lnSpc>
              <a:spcBef>
                <a:spcPts val="1400"/>
              </a:spcBef>
              <a:spcAft>
                <a:spcPts val="0"/>
              </a:spcAft>
              <a:buNone/>
            </a:pPr>
            <a:r>
              <a:rPr lang="en" sz="1850">
                <a:solidFill>
                  <a:srgbClr val="222222"/>
                </a:solidFill>
                <a:highlight>
                  <a:srgbClr val="FFFFFF"/>
                </a:highlight>
                <a:latin typeface="Montserrat"/>
                <a:ea typeface="Montserrat"/>
                <a:cs typeface="Montserrat"/>
                <a:sym typeface="Montserrat"/>
              </a:rPr>
              <a:t>The </a:t>
            </a:r>
            <a:r>
              <a:rPr i="1" lang="en" sz="1850">
                <a:solidFill>
                  <a:srgbClr val="222222"/>
                </a:solidFill>
                <a:highlight>
                  <a:srgbClr val="FFFFFF"/>
                </a:highlight>
                <a:latin typeface="Montserrat"/>
                <a:ea typeface="Montserrat"/>
                <a:cs typeface="Montserrat"/>
                <a:sym typeface="Montserrat"/>
              </a:rPr>
              <a:t>k</a:t>
            </a:r>
            <a:r>
              <a:rPr lang="en" sz="1850">
                <a:solidFill>
                  <a:srgbClr val="222222"/>
                </a:solidFill>
                <a:highlight>
                  <a:srgbClr val="FFFFFF"/>
                </a:highlight>
                <a:latin typeface="Montserrat"/>
                <a:ea typeface="Montserrat"/>
                <a:cs typeface="Montserrat"/>
                <a:sym typeface="Montserrat"/>
              </a:rPr>
              <a:t>-means clustering method is an </a:t>
            </a:r>
            <a:r>
              <a:rPr lang="en" sz="1850">
                <a:solidFill>
                  <a:srgbClr val="3676AB"/>
                </a:solidFill>
                <a:highlight>
                  <a:srgbClr val="FFFFFF"/>
                </a:highlight>
                <a:uFill>
                  <a:noFill/>
                </a:uFill>
                <a:latin typeface="Montserrat"/>
                <a:ea typeface="Montserrat"/>
                <a:cs typeface="Montserrat"/>
                <a:sym typeface="Montserrat"/>
                <a:hlinkClick r:id="rId4">
                  <a:extLst>
                    <a:ext uri="{A12FA001-AC4F-418D-AE19-62706E023703}">
                      <ahyp:hlinkClr val="tx"/>
                    </a:ext>
                  </a:extLst>
                </a:hlinkClick>
              </a:rPr>
              <a:t>unsupervised machine learning</a:t>
            </a:r>
            <a:r>
              <a:rPr lang="en" sz="1850">
                <a:solidFill>
                  <a:srgbClr val="222222"/>
                </a:solidFill>
                <a:highlight>
                  <a:srgbClr val="FFFFFF"/>
                </a:highlight>
                <a:latin typeface="Montserrat"/>
                <a:ea typeface="Montserrat"/>
                <a:cs typeface="Montserrat"/>
                <a:sym typeface="Montserrat"/>
              </a:rPr>
              <a:t> technique used to identify clusters of data objects in a dataset. </a:t>
            </a:r>
            <a:endParaRPr sz="1850">
              <a:solidFill>
                <a:srgbClr val="222222"/>
              </a:solidFill>
              <a:highlight>
                <a:srgbClr val="FFFFFF"/>
              </a:highlight>
              <a:latin typeface="Montserrat"/>
              <a:ea typeface="Montserrat"/>
              <a:cs typeface="Montserrat"/>
              <a:sym typeface="Montserrat"/>
            </a:endParaRPr>
          </a:p>
          <a:p>
            <a:pPr indent="0" lvl="0" marL="0" rtl="0" algn="l">
              <a:lnSpc>
                <a:spcPct val="115000"/>
              </a:lnSpc>
              <a:spcBef>
                <a:spcPts val="1400"/>
              </a:spcBef>
              <a:spcAft>
                <a:spcPts val="0"/>
              </a:spcAft>
              <a:buNone/>
            </a:pPr>
            <a:r>
              <a:rPr i="1" lang="en" sz="1850">
                <a:solidFill>
                  <a:srgbClr val="222222"/>
                </a:solidFill>
                <a:highlight>
                  <a:srgbClr val="FFFFFF"/>
                </a:highlight>
                <a:latin typeface="Montserrat"/>
                <a:ea typeface="Montserrat"/>
                <a:cs typeface="Montserrat"/>
                <a:sym typeface="Montserrat"/>
              </a:rPr>
              <a:t>k</a:t>
            </a:r>
            <a:r>
              <a:rPr lang="en" sz="1850">
                <a:solidFill>
                  <a:srgbClr val="222222"/>
                </a:solidFill>
                <a:highlight>
                  <a:srgbClr val="FFFFFF"/>
                </a:highlight>
                <a:latin typeface="Montserrat"/>
                <a:ea typeface="Montserrat"/>
                <a:cs typeface="Montserrat"/>
                <a:sym typeface="Montserrat"/>
              </a:rPr>
              <a:t>-means is one of the oldest and most approachable method.</a:t>
            </a:r>
            <a:endParaRPr sz="1850">
              <a:solidFill>
                <a:srgbClr val="222222"/>
              </a:solidFill>
              <a:highlight>
                <a:srgbClr val="FFFFFF"/>
              </a:highlight>
              <a:latin typeface="Montserrat"/>
              <a:ea typeface="Montserrat"/>
              <a:cs typeface="Montserrat"/>
              <a:sym typeface="Montserrat"/>
            </a:endParaRPr>
          </a:p>
          <a:p>
            <a:pPr indent="0" lvl="0" marL="0" rtl="0" algn="l">
              <a:lnSpc>
                <a:spcPct val="115000"/>
              </a:lnSpc>
              <a:spcBef>
                <a:spcPts val="1400"/>
              </a:spcBef>
              <a:spcAft>
                <a:spcPts val="0"/>
              </a:spcAft>
              <a:buNone/>
            </a:pPr>
            <a:r>
              <a:rPr lang="en" sz="1850">
                <a:solidFill>
                  <a:srgbClr val="222222"/>
                </a:solidFill>
                <a:highlight>
                  <a:srgbClr val="FFFFFF"/>
                </a:highlight>
                <a:latin typeface="Montserrat"/>
                <a:ea typeface="Montserrat"/>
                <a:cs typeface="Montserrat"/>
                <a:sym typeface="Montserrat"/>
              </a:rPr>
              <a:t> These traits make implementing </a:t>
            </a:r>
            <a:r>
              <a:rPr i="1" lang="en" sz="1850">
                <a:solidFill>
                  <a:srgbClr val="222222"/>
                </a:solidFill>
                <a:highlight>
                  <a:srgbClr val="FFFFFF"/>
                </a:highlight>
                <a:latin typeface="Montserrat"/>
                <a:ea typeface="Montserrat"/>
                <a:cs typeface="Montserrat"/>
                <a:sym typeface="Montserrat"/>
              </a:rPr>
              <a:t>k</a:t>
            </a:r>
            <a:r>
              <a:rPr lang="en" sz="1850">
                <a:solidFill>
                  <a:srgbClr val="222222"/>
                </a:solidFill>
                <a:highlight>
                  <a:srgbClr val="FFFFFF"/>
                </a:highlight>
                <a:latin typeface="Montserrat"/>
                <a:ea typeface="Montserrat"/>
                <a:cs typeface="Montserrat"/>
                <a:sym typeface="Montserrat"/>
              </a:rPr>
              <a:t>-means clustering in Python reasonably straightforward, even for novice programmers and data scientists.</a:t>
            </a:r>
            <a:endParaRPr sz="1850">
              <a:solidFill>
                <a:srgbClr val="222222"/>
              </a:solidFill>
              <a:highlight>
                <a:srgbClr val="FFFFFF"/>
              </a:highlight>
              <a:latin typeface="Montserrat"/>
              <a:ea typeface="Montserrat"/>
              <a:cs typeface="Montserrat"/>
              <a:sym typeface="Montserrat"/>
            </a:endParaRPr>
          </a:p>
          <a:p>
            <a:pPr indent="0" lvl="0" marL="0" rtl="0" algn="l">
              <a:lnSpc>
                <a:spcPct val="115000"/>
              </a:lnSpc>
              <a:spcBef>
                <a:spcPts val="1400"/>
              </a:spcBef>
              <a:spcAft>
                <a:spcPts val="0"/>
              </a:spcAft>
              <a:buNone/>
            </a:pPr>
            <a:r>
              <a:rPr lang="en" sz="1850">
                <a:solidFill>
                  <a:srgbClr val="222222"/>
                </a:solidFill>
                <a:highlight>
                  <a:srgbClr val="FFFFFF"/>
                </a:highlight>
                <a:latin typeface="Montserrat"/>
                <a:ea typeface="Montserrat"/>
                <a:cs typeface="Montserrat"/>
                <a:sym typeface="Montserrat"/>
              </a:rPr>
              <a:t>Warning - it is non-deterministic! </a:t>
            </a:r>
            <a:endParaRPr sz="1850">
              <a:solidFill>
                <a:srgbClr val="222222"/>
              </a:solidFill>
              <a:highlight>
                <a:srgbClr val="FFFFFF"/>
              </a:highlight>
              <a:latin typeface="Montserrat"/>
              <a:ea typeface="Montserrat"/>
              <a:cs typeface="Montserrat"/>
              <a:sym typeface="Montserrat"/>
            </a:endParaRPr>
          </a:p>
          <a:p>
            <a:pPr indent="0" lvl="0" marL="0" rtl="0" algn="l">
              <a:lnSpc>
                <a:spcPct val="115000"/>
              </a:lnSpc>
              <a:spcBef>
                <a:spcPts val="140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sz="1850">
              <a:solidFill>
                <a:srgbClr val="454545"/>
              </a:solidFill>
              <a:highlight>
                <a:srgbClr val="FFFFFF"/>
              </a:highlight>
            </a:endParaRPr>
          </a:p>
          <a:p>
            <a:pPr indent="0" lvl="0" marL="0" rtl="0" algn="l">
              <a:lnSpc>
                <a:spcPct val="115000"/>
              </a:lnSpc>
              <a:spcBef>
                <a:spcPts val="1600"/>
              </a:spcBef>
              <a:spcAft>
                <a:spcPts val="0"/>
              </a:spcAft>
              <a:buNone/>
            </a:pPr>
            <a:r>
              <a:t/>
            </a:r>
            <a:endParaRPr sz="1150">
              <a:solidFill>
                <a:srgbClr val="454545"/>
              </a:solidFill>
              <a:highlight>
                <a:srgbClr val="FFFFFF"/>
              </a:highlight>
            </a:endParaRPr>
          </a:p>
          <a:p>
            <a:pPr indent="0" lvl="0" marL="0" rtl="0" algn="l">
              <a:lnSpc>
                <a:spcPct val="115000"/>
              </a:lnSpc>
              <a:spcBef>
                <a:spcPts val="1400"/>
              </a:spcBef>
              <a:spcAft>
                <a:spcPts val="0"/>
              </a:spcAft>
              <a:buNone/>
            </a:pPr>
            <a:r>
              <a:t/>
            </a:r>
            <a:endParaRPr sz="1850">
              <a:solidFill>
                <a:srgbClr val="454545"/>
              </a:solidFill>
              <a:highlight>
                <a:srgbClr val="FFFFFF"/>
              </a:highlight>
              <a:latin typeface="Montserrat"/>
              <a:ea typeface="Montserrat"/>
              <a:cs typeface="Montserrat"/>
              <a:sym typeface="Montserrat"/>
            </a:endParaRPr>
          </a:p>
          <a:p>
            <a:pPr indent="0" lvl="0" marL="457200" rtl="0" algn="l">
              <a:lnSpc>
                <a:spcPct val="115000"/>
              </a:lnSpc>
              <a:spcBef>
                <a:spcPts val="1600"/>
              </a:spcBef>
              <a:spcAft>
                <a:spcPts val="0"/>
              </a:spcAft>
              <a:buNone/>
            </a:pPr>
            <a:r>
              <a:t/>
            </a:r>
            <a:endParaRPr sz="1750">
              <a:solidFill>
                <a:srgbClr val="1A1A1A"/>
              </a:solidFill>
              <a:highlight>
                <a:srgbClr val="FFFFFF"/>
              </a:highlight>
              <a:latin typeface="Montserrat"/>
              <a:ea typeface="Montserrat"/>
              <a:cs typeface="Montserrat"/>
              <a:sym typeface="Montserrat"/>
            </a:endParaRPr>
          </a:p>
          <a:p>
            <a:pPr indent="0" lvl="0" marL="0" rtl="0" algn="l">
              <a:lnSpc>
                <a:spcPct val="115000"/>
              </a:lnSpc>
              <a:spcBef>
                <a:spcPts val="3300"/>
              </a:spcBef>
              <a:spcAft>
                <a:spcPts val="1400"/>
              </a:spcAft>
              <a:buNone/>
            </a:pPr>
            <a:r>
              <a:t/>
            </a:r>
            <a:endParaRPr sz="2350">
              <a:solidFill>
                <a:srgbClr val="1A1A1A"/>
              </a:solidFill>
              <a:highlight>
                <a:srgbClr val="FFFFFF"/>
              </a:highlight>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pic>
        <p:nvPicPr>
          <p:cNvPr id="99" name="Google Shape;99;p18"/>
          <p:cNvPicPr preferRelativeResize="0"/>
          <p:nvPr/>
        </p:nvPicPr>
        <p:blipFill>
          <a:blip r:embed="rId4">
            <a:alphaModFix/>
          </a:blip>
          <a:stretch>
            <a:fillRect/>
          </a:stretch>
        </p:blipFill>
        <p:spPr>
          <a:xfrm>
            <a:off x="514625" y="1208000"/>
            <a:ext cx="3827675" cy="2631525"/>
          </a:xfrm>
          <a:prstGeom prst="rect">
            <a:avLst/>
          </a:prstGeom>
          <a:noFill/>
          <a:ln>
            <a:noFill/>
          </a:ln>
        </p:spPr>
      </p:pic>
      <p:sp>
        <p:nvSpPr>
          <p:cNvPr id="100" name="Google Shape;100;p18"/>
          <p:cNvSpPr txBox="1"/>
          <p:nvPr/>
        </p:nvSpPr>
        <p:spPr>
          <a:xfrm>
            <a:off x="5058900" y="861050"/>
            <a:ext cx="3220500" cy="67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700">
                <a:latin typeface="Montserrat"/>
                <a:ea typeface="Montserrat"/>
                <a:cs typeface="Montserrat"/>
                <a:sym typeface="Montserrat"/>
              </a:rPr>
              <a:t>What makes a good story?</a:t>
            </a:r>
            <a:endParaRPr b="1" sz="1700">
              <a:latin typeface="Montserrat"/>
              <a:ea typeface="Montserrat"/>
              <a:cs typeface="Montserrat"/>
              <a:sym typeface="Montserrat"/>
            </a:endParaRPr>
          </a:p>
        </p:txBody>
      </p:sp>
      <p:sp>
        <p:nvSpPr>
          <p:cNvPr id="101" name="Google Shape;101;p18"/>
          <p:cNvSpPr txBox="1"/>
          <p:nvPr/>
        </p:nvSpPr>
        <p:spPr>
          <a:xfrm>
            <a:off x="5019050" y="1762900"/>
            <a:ext cx="3608700" cy="231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Clarity </a:t>
            </a:r>
            <a:endParaRPr/>
          </a:p>
          <a:p>
            <a:pPr indent="0" lvl="0" marL="0" rtl="0" algn="l">
              <a:spcBef>
                <a:spcPts val="0"/>
              </a:spcBef>
              <a:spcAft>
                <a:spcPts val="0"/>
              </a:spcAft>
              <a:buNone/>
            </a:pPr>
            <a:r>
              <a:rPr lang="en"/>
              <a:t>Visuals</a:t>
            </a:r>
            <a:r>
              <a:rPr lang="en"/>
              <a:t> are vivid</a:t>
            </a:r>
            <a:endParaRPr/>
          </a:p>
          <a:p>
            <a:pPr indent="0" lvl="0" marL="0" rtl="0" algn="l">
              <a:spcBef>
                <a:spcPts val="0"/>
              </a:spcBef>
              <a:spcAft>
                <a:spcPts val="0"/>
              </a:spcAft>
              <a:buNone/>
            </a:pPr>
            <a:r>
              <a:rPr lang="en"/>
              <a:t>Tone </a:t>
            </a:r>
            <a:endParaRPr/>
          </a:p>
          <a:p>
            <a:pPr indent="0" lvl="0" marL="0" rtl="0" algn="l">
              <a:spcBef>
                <a:spcPts val="0"/>
              </a:spcBef>
              <a:spcAft>
                <a:spcPts val="0"/>
              </a:spcAft>
              <a:buNone/>
            </a:pPr>
            <a:r>
              <a:rPr lang="en"/>
              <a:t>Humour </a:t>
            </a:r>
            <a:endParaRPr/>
          </a:p>
          <a:p>
            <a:pPr indent="0" lvl="0" marL="0" rtl="0" algn="l">
              <a:spcBef>
                <a:spcPts val="0"/>
              </a:spcBef>
              <a:spcAft>
                <a:spcPts val="0"/>
              </a:spcAft>
              <a:buNone/>
            </a:pPr>
            <a:r>
              <a:rPr lang="en"/>
              <a:t>Strength in storyline - peak </a:t>
            </a:r>
            <a:endParaRPr/>
          </a:p>
          <a:p>
            <a:pPr indent="0" lvl="0" marL="0" rtl="0" algn="l">
              <a:spcBef>
                <a:spcPts val="0"/>
              </a:spcBef>
              <a:spcAft>
                <a:spcPts val="0"/>
              </a:spcAft>
              <a:buNone/>
            </a:pPr>
            <a:r>
              <a:rPr lang="en"/>
              <a:t>Structure </a:t>
            </a:r>
            <a:endParaRPr/>
          </a:p>
          <a:p>
            <a:pPr indent="0" lvl="0" marL="0" rtl="0" algn="l">
              <a:spcBef>
                <a:spcPts val="0"/>
              </a:spcBef>
              <a:spcAft>
                <a:spcPts val="0"/>
              </a:spcAft>
              <a:buNone/>
            </a:pPr>
            <a:r>
              <a:rPr lang="en"/>
              <a:t>Common thread </a:t>
            </a:r>
            <a:endParaRPr/>
          </a:p>
          <a:p>
            <a:pPr indent="0" lvl="0" marL="0" rtl="0" algn="l">
              <a:spcBef>
                <a:spcPts val="0"/>
              </a:spcBef>
              <a:spcAft>
                <a:spcPts val="0"/>
              </a:spcAft>
              <a:buNone/>
            </a:pPr>
            <a:r>
              <a:rPr lang="en"/>
              <a:t>Relatability</a:t>
            </a:r>
            <a:r>
              <a:rPr lang="en"/>
              <a:t> </a:t>
            </a:r>
            <a:endParaRPr/>
          </a:p>
          <a:p>
            <a:pPr indent="0" lvl="0" marL="0" rtl="0" algn="l">
              <a:spcBef>
                <a:spcPts val="0"/>
              </a:spcBef>
              <a:spcAft>
                <a:spcPts val="0"/>
              </a:spcAft>
              <a:buNone/>
            </a:pPr>
            <a:r>
              <a:rPr lang="en"/>
              <a:t>Shock , </a:t>
            </a:r>
            <a:r>
              <a:rPr lang="en"/>
              <a:t>Surprise</a:t>
            </a:r>
            <a:r>
              <a:rPr lang="en"/>
              <a:t>, unexpected </a:t>
            </a:r>
            <a:endParaRPr/>
          </a:p>
          <a:p>
            <a:pPr indent="0" lvl="0" marL="0" rtl="0" algn="l">
              <a:spcBef>
                <a:spcPts val="0"/>
              </a:spcBef>
              <a:spcAft>
                <a:spcPts val="0"/>
              </a:spcAft>
              <a:buNone/>
            </a:pPr>
            <a:r>
              <a:rPr lang="en"/>
              <a:t>Elicit an emotional reactions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8" name="Shape 538"/>
        <p:cNvGrpSpPr/>
        <p:nvPr/>
      </p:nvGrpSpPr>
      <p:grpSpPr>
        <a:xfrm>
          <a:off x="0" y="0"/>
          <a:ext cx="0" cy="0"/>
          <a:chOff x="0" y="0"/>
          <a:chExt cx="0" cy="0"/>
        </a:xfrm>
      </p:grpSpPr>
      <p:sp>
        <p:nvSpPr>
          <p:cNvPr id="539" name="Google Shape;539;p72"/>
          <p:cNvSpPr txBox="1"/>
          <p:nvPr/>
        </p:nvSpPr>
        <p:spPr>
          <a:xfrm>
            <a:off x="653300" y="518500"/>
            <a:ext cx="7704900" cy="3971700"/>
          </a:xfrm>
          <a:prstGeom prst="rect">
            <a:avLst/>
          </a:prstGeom>
          <a:noFill/>
          <a:ln>
            <a:noFill/>
          </a:ln>
        </p:spPr>
        <p:txBody>
          <a:bodyPr anchorCtr="0" anchor="t" bIns="91425" lIns="91425" spcFirstLastPara="1" rIns="91425" wrap="square" tIns="91425">
            <a:noAutofit/>
          </a:bodyPr>
          <a:lstStyle/>
          <a:p>
            <a:pPr indent="0" lvl="0" marL="0" rtl="0" algn="l">
              <a:lnSpc>
                <a:spcPct val="218181"/>
              </a:lnSpc>
              <a:spcBef>
                <a:spcPts val="1700"/>
              </a:spcBef>
              <a:spcAft>
                <a:spcPts val="0"/>
              </a:spcAft>
              <a:buNone/>
            </a:pPr>
            <a:r>
              <a:t/>
            </a:r>
            <a:endParaRPr sz="1500">
              <a:solidFill>
                <a:srgbClr val="292929"/>
              </a:solidFill>
              <a:highlight>
                <a:srgbClr val="FFFFFF"/>
              </a:highlight>
              <a:latin typeface="Montserrat"/>
              <a:ea typeface="Montserrat"/>
              <a:cs typeface="Montserrat"/>
              <a:sym typeface="Montserrat"/>
            </a:endParaRPr>
          </a:p>
          <a:p>
            <a:pPr indent="0" lvl="0" marL="0" rtl="0" algn="l">
              <a:lnSpc>
                <a:spcPct val="218181"/>
              </a:lnSpc>
              <a:spcBef>
                <a:spcPts val="1700"/>
              </a:spcBef>
              <a:spcAft>
                <a:spcPts val="0"/>
              </a:spcAft>
              <a:buNone/>
            </a:pPr>
            <a:r>
              <a:rPr lang="en" sz="1800">
                <a:solidFill>
                  <a:srgbClr val="292929"/>
                </a:solidFill>
                <a:highlight>
                  <a:srgbClr val="FFFFFF"/>
                </a:highlight>
                <a:latin typeface="Montserrat"/>
                <a:ea typeface="Montserrat"/>
                <a:cs typeface="Montserrat"/>
                <a:sym typeface="Montserrat"/>
              </a:rPr>
              <a:t>How do we know if our results are meaningful?</a:t>
            </a:r>
            <a:endParaRPr sz="1800">
              <a:solidFill>
                <a:srgbClr val="292929"/>
              </a:solidFill>
              <a:highlight>
                <a:srgbClr val="FFFFFF"/>
              </a:highlight>
              <a:latin typeface="Montserrat"/>
              <a:ea typeface="Montserrat"/>
              <a:cs typeface="Montserrat"/>
              <a:sym typeface="Montserrat"/>
            </a:endParaRPr>
          </a:p>
          <a:p>
            <a:pPr indent="0" lvl="0" marL="457200" rtl="0" algn="l">
              <a:lnSpc>
                <a:spcPct val="218181"/>
              </a:lnSpc>
              <a:spcBef>
                <a:spcPts val="1700"/>
              </a:spcBef>
              <a:spcAft>
                <a:spcPts val="0"/>
              </a:spcAft>
              <a:buNone/>
            </a:pPr>
            <a:r>
              <a:rPr lang="en" sz="1800">
                <a:solidFill>
                  <a:srgbClr val="292929"/>
                </a:solidFill>
                <a:highlight>
                  <a:srgbClr val="FFFFFF"/>
                </a:highlight>
                <a:latin typeface="Montserrat"/>
                <a:ea typeface="Montserrat"/>
                <a:cs typeface="Montserrat"/>
                <a:sym typeface="Montserrat"/>
              </a:rPr>
              <a:t>1)Let an expert look at the results (external evaluation)</a:t>
            </a:r>
            <a:endParaRPr sz="1800">
              <a:solidFill>
                <a:srgbClr val="292929"/>
              </a:solidFill>
              <a:highlight>
                <a:srgbClr val="FFFFFF"/>
              </a:highlight>
              <a:latin typeface="Montserrat"/>
              <a:ea typeface="Montserrat"/>
              <a:cs typeface="Montserrat"/>
              <a:sym typeface="Montserrat"/>
            </a:endParaRPr>
          </a:p>
          <a:p>
            <a:pPr indent="0" lvl="0" marL="457200" rtl="0" algn="l">
              <a:lnSpc>
                <a:spcPct val="218181"/>
              </a:lnSpc>
              <a:spcBef>
                <a:spcPts val="1700"/>
              </a:spcBef>
              <a:spcAft>
                <a:spcPts val="0"/>
              </a:spcAft>
              <a:buNone/>
            </a:pPr>
            <a:r>
              <a:rPr lang="en" sz="1800">
                <a:solidFill>
                  <a:srgbClr val="292929"/>
                </a:solidFill>
                <a:highlight>
                  <a:srgbClr val="FFFFFF"/>
                </a:highlight>
                <a:latin typeface="Montserrat"/>
                <a:ea typeface="Montserrat"/>
                <a:cs typeface="Montserrat"/>
                <a:sym typeface="Montserrat"/>
              </a:rPr>
              <a:t>2)Define an objective function on clustering (internal evaluation)</a:t>
            </a:r>
            <a:endParaRPr sz="1800">
              <a:solidFill>
                <a:srgbClr val="292929"/>
              </a:solidFill>
              <a:highlight>
                <a:srgbClr val="FFFFFF"/>
              </a:highlight>
              <a:latin typeface="Montserrat"/>
              <a:ea typeface="Montserrat"/>
              <a:cs typeface="Montserrat"/>
              <a:sym typeface="Montserrat"/>
            </a:endParaRPr>
          </a:p>
          <a:p>
            <a:pPr indent="-228600" lvl="0" marL="457200" rtl="0" algn="l">
              <a:lnSpc>
                <a:spcPct val="115000"/>
              </a:lnSpc>
              <a:spcBef>
                <a:spcPts val="0"/>
              </a:spcBef>
              <a:spcAft>
                <a:spcPts val="0"/>
              </a:spcAft>
              <a:buClr>
                <a:srgbClr val="1A1A1A"/>
              </a:buClr>
              <a:buSzPts val="1750"/>
              <a:buFont typeface="Montserrat"/>
              <a:buNone/>
            </a:pPr>
            <a:r>
              <a:t/>
            </a:r>
            <a:endParaRPr sz="1750">
              <a:solidFill>
                <a:srgbClr val="1A1A1A"/>
              </a:solidFill>
              <a:highlight>
                <a:srgbClr val="FFFFFF"/>
              </a:highlight>
              <a:latin typeface="Montserrat"/>
              <a:ea typeface="Montserrat"/>
              <a:cs typeface="Montserrat"/>
              <a:sym typeface="Montserrat"/>
            </a:endParaRPr>
          </a:p>
          <a:p>
            <a:pPr indent="0" lvl="0" marL="0" rtl="0" algn="l">
              <a:lnSpc>
                <a:spcPct val="115000"/>
              </a:lnSpc>
              <a:spcBef>
                <a:spcPts val="3300"/>
              </a:spcBef>
              <a:spcAft>
                <a:spcPts val="1400"/>
              </a:spcAft>
              <a:buNone/>
            </a:pPr>
            <a:r>
              <a:t/>
            </a:r>
            <a:endParaRPr sz="2350">
              <a:solidFill>
                <a:srgbClr val="1A1A1A"/>
              </a:solidFill>
              <a:highlight>
                <a:srgbClr val="FFFFFF"/>
              </a:highlight>
              <a:latin typeface="Montserrat"/>
              <a:ea typeface="Montserrat"/>
              <a:cs typeface="Montserrat"/>
              <a:sym typeface="Montserrat"/>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3" name="Shape 543"/>
        <p:cNvGrpSpPr/>
        <p:nvPr/>
      </p:nvGrpSpPr>
      <p:grpSpPr>
        <a:xfrm>
          <a:off x="0" y="0"/>
          <a:ext cx="0" cy="0"/>
          <a:chOff x="0" y="0"/>
          <a:chExt cx="0" cy="0"/>
        </a:xfrm>
      </p:grpSpPr>
      <p:pic>
        <p:nvPicPr>
          <p:cNvPr id="544" name="Google Shape;544;p73"/>
          <p:cNvPicPr preferRelativeResize="0"/>
          <p:nvPr/>
        </p:nvPicPr>
        <p:blipFill>
          <a:blip r:embed="rId4">
            <a:alphaModFix/>
          </a:blip>
          <a:stretch>
            <a:fillRect/>
          </a:stretch>
        </p:blipFill>
        <p:spPr>
          <a:xfrm>
            <a:off x="527225" y="502500"/>
            <a:ext cx="8218326" cy="3858751"/>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8" name="Shape 548"/>
        <p:cNvGrpSpPr/>
        <p:nvPr/>
      </p:nvGrpSpPr>
      <p:grpSpPr>
        <a:xfrm>
          <a:off x="0" y="0"/>
          <a:ext cx="0" cy="0"/>
          <a:chOff x="0" y="0"/>
          <a:chExt cx="0" cy="0"/>
        </a:xfrm>
      </p:grpSpPr>
      <p:pic>
        <p:nvPicPr>
          <p:cNvPr id="549" name="Google Shape;549;p74"/>
          <p:cNvPicPr preferRelativeResize="0"/>
          <p:nvPr/>
        </p:nvPicPr>
        <p:blipFill>
          <a:blip r:embed="rId4">
            <a:alphaModFix/>
          </a:blip>
          <a:stretch>
            <a:fillRect/>
          </a:stretch>
        </p:blipFill>
        <p:spPr>
          <a:xfrm>
            <a:off x="691300" y="480375"/>
            <a:ext cx="7810899" cy="427647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3" name="Shape 553"/>
        <p:cNvGrpSpPr/>
        <p:nvPr/>
      </p:nvGrpSpPr>
      <p:grpSpPr>
        <a:xfrm>
          <a:off x="0" y="0"/>
          <a:ext cx="0" cy="0"/>
          <a:chOff x="0" y="0"/>
          <a:chExt cx="0" cy="0"/>
        </a:xfrm>
      </p:grpSpPr>
      <p:pic>
        <p:nvPicPr>
          <p:cNvPr id="554" name="Google Shape;554;p75">
            <a:hlinkClick r:id="rId4"/>
          </p:cNvPr>
          <p:cNvPicPr preferRelativeResize="0"/>
          <p:nvPr/>
        </p:nvPicPr>
        <p:blipFill>
          <a:blip r:embed="rId5">
            <a:alphaModFix/>
          </a:blip>
          <a:stretch>
            <a:fillRect/>
          </a:stretch>
        </p:blipFill>
        <p:spPr>
          <a:xfrm>
            <a:off x="1640400" y="523875"/>
            <a:ext cx="5715000" cy="409575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8" name="Shape 558"/>
        <p:cNvGrpSpPr/>
        <p:nvPr/>
      </p:nvGrpSpPr>
      <p:grpSpPr>
        <a:xfrm>
          <a:off x="0" y="0"/>
          <a:ext cx="0" cy="0"/>
          <a:chOff x="0" y="0"/>
          <a:chExt cx="0" cy="0"/>
        </a:xfrm>
      </p:grpSpPr>
      <p:pic>
        <p:nvPicPr>
          <p:cNvPr id="559" name="Google Shape;559;p76"/>
          <p:cNvPicPr preferRelativeResize="0"/>
          <p:nvPr/>
        </p:nvPicPr>
        <p:blipFill>
          <a:blip r:embed="rId4">
            <a:alphaModFix/>
          </a:blip>
          <a:stretch>
            <a:fillRect/>
          </a:stretch>
        </p:blipFill>
        <p:spPr>
          <a:xfrm>
            <a:off x="1839550" y="405050"/>
            <a:ext cx="4698201" cy="4333399"/>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pic>
        <p:nvPicPr>
          <p:cNvPr id="564" name="Google Shape;564;p77"/>
          <p:cNvPicPr preferRelativeResize="0"/>
          <p:nvPr/>
        </p:nvPicPr>
        <p:blipFill>
          <a:blip r:embed="rId3">
            <a:alphaModFix/>
          </a:blip>
          <a:stretch>
            <a:fillRect/>
          </a:stretch>
        </p:blipFill>
        <p:spPr>
          <a:xfrm>
            <a:off x="0" y="0"/>
            <a:ext cx="9144000" cy="5143505"/>
          </a:xfrm>
          <a:prstGeom prst="rect">
            <a:avLst/>
          </a:prstGeom>
          <a:noFill/>
          <a:ln>
            <a:noFill/>
          </a:ln>
        </p:spPr>
      </p:pic>
      <p:pic>
        <p:nvPicPr>
          <p:cNvPr id="565" name="Google Shape;565;p77"/>
          <p:cNvPicPr preferRelativeResize="0"/>
          <p:nvPr/>
        </p:nvPicPr>
        <p:blipFill>
          <a:blip r:embed="rId4">
            <a:alphaModFix/>
          </a:blip>
          <a:stretch>
            <a:fillRect/>
          </a:stretch>
        </p:blipFill>
        <p:spPr>
          <a:xfrm>
            <a:off x="-75" y="0"/>
            <a:ext cx="9144000" cy="5143500"/>
          </a:xfrm>
          <a:prstGeom prst="rect">
            <a:avLst/>
          </a:prstGeom>
          <a:noFill/>
          <a:ln>
            <a:noFill/>
          </a:ln>
        </p:spPr>
      </p:pic>
      <p:sp>
        <p:nvSpPr>
          <p:cNvPr id="566" name="Google Shape;566;p77"/>
          <p:cNvSpPr/>
          <p:nvPr/>
        </p:nvSpPr>
        <p:spPr>
          <a:xfrm>
            <a:off x="2293950" y="2174900"/>
            <a:ext cx="4556100" cy="7938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77"/>
          <p:cNvSpPr txBox="1"/>
          <p:nvPr/>
        </p:nvSpPr>
        <p:spPr>
          <a:xfrm>
            <a:off x="2293875" y="2299025"/>
            <a:ext cx="45561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500">
                <a:solidFill>
                  <a:srgbClr val="FFFFFF"/>
                </a:solidFill>
                <a:latin typeface="Work Sans"/>
                <a:ea typeface="Work Sans"/>
                <a:cs typeface="Work Sans"/>
                <a:sym typeface="Work Sans"/>
              </a:rPr>
              <a:t>TFI Friday</a:t>
            </a:r>
            <a:endParaRPr b="1" i="1" sz="2500">
              <a:solidFill>
                <a:srgbClr val="FFFFFF"/>
              </a:solidFill>
              <a:latin typeface="Work Sans"/>
              <a:ea typeface="Work Sans"/>
              <a:cs typeface="Work Sans"/>
              <a:sym typeface="Work Sans"/>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1" name="Shape 571"/>
        <p:cNvGrpSpPr/>
        <p:nvPr/>
      </p:nvGrpSpPr>
      <p:grpSpPr>
        <a:xfrm>
          <a:off x="0" y="0"/>
          <a:ext cx="0" cy="0"/>
          <a:chOff x="0" y="0"/>
          <a:chExt cx="0" cy="0"/>
        </a:xfrm>
      </p:grpSpPr>
      <p:sp>
        <p:nvSpPr>
          <p:cNvPr id="572" name="Google Shape;572;p78"/>
          <p:cNvSpPr/>
          <p:nvPr/>
        </p:nvSpPr>
        <p:spPr>
          <a:xfrm>
            <a:off x="3042950" y="334875"/>
            <a:ext cx="3131700" cy="4473600"/>
          </a:xfrm>
          <a:prstGeom prst="rect">
            <a:avLst/>
          </a:prstGeom>
          <a:solidFill>
            <a:srgbClr val="FFE5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78"/>
          <p:cNvSpPr txBox="1"/>
          <p:nvPr/>
        </p:nvSpPr>
        <p:spPr>
          <a:xfrm>
            <a:off x="3206425" y="1461300"/>
            <a:ext cx="2731200" cy="302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Afternoon Session</a:t>
            </a:r>
            <a:endParaRPr b="1" sz="1500">
              <a:latin typeface="Montserrat"/>
              <a:ea typeface="Montserrat"/>
              <a:cs typeface="Montserrat"/>
              <a:sym typeface="Montserrat"/>
            </a:endParaRPr>
          </a:p>
          <a:p>
            <a:pPr indent="0" lvl="0" marL="0" rtl="0" algn="l">
              <a:spcBef>
                <a:spcPts val="0"/>
              </a:spcBef>
              <a:spcAft>
                <a:spcPts val="0"/>
              </a:spcAft>
              <a:buNone/>
            </a:pPr>
            <a:r>
              <a:t/>
            </a:r>
            <a:endParaRPr b="1" sz="15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13:30 Clustering and Data Pipeline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Self guided </a:t>
            </a:r>
            <a:endParaRPr b="1"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-or-</a:t>
            </a:r>
            <a:endParaRPr b="1"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walk through / code along with Flo (optional)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Submit Labs for this week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Lab optional x 2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p:txBody>
      </p:sp>
      <p:pic>
        <p:nvPicPr>
          <p:cNvPr id="574" name="Google Shape;574;p78"/>
          <p:cNvPicPr preferRelativeResize="0"/>
          <p:nvPr/>
        </p:nvPicPr>
        <p:blipFill rotWithShape="1">
          <a:blip r:embed="rId4">
            <a:alphaModFix/>
          </a:blip>
          <a:srcRect b="0" l="14981" r="14981" t="0"/>
          <a:stretch/>
        </p:blipFill>
        <p:spPr>
          <a:xfrm>
            <a:off x="4186050" y="476950"/>
            <a:ext cx="997525" cy="949628"/>
          </a:xfrm>
          <a:prstGeom prst="rect">
            <a:avLst/>
          </a:prstGeom>
          <a:noFill/>
          <a:ln>
            <a:noFill/>
          </a:ln>
        </p:spPr>
      </p:pic>
      <p:sp>
        <p:nvSpPr>
          <p:cNvPr id="575" name="Google Shape;575;p78"/>
          <p:cNvSpPr txBox="1"/>
          <p:nvPr/>
        </p:nvSpPr>
        <p:spPr>
          <a:xfrm>
            <a:off x="434650" y="1461325"/>
            <a:ext cx="2608200" cy="320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Morning session</a:t>
            </a:r>
            <a:endParaRPr b="1" sz="1500">
              <a:latin typeface="Montserrat"/>
              <a:ea typeface="Montserrat"/>
              <a:cs typeface="Montserrat"/>
              <a:sym typeface="Montserrat"/>
            </a:endParaRPr>
          </a:p>
          <a:p>
            <a:pPr indent="0" lvl="0" marL="0" rtl="0" algn="l">
              <a:spcBef>
                <a:spcPts val="0"/>
              </a:spcBef>
              <a:spcAft>
                <a:spcPts val="0"/>
              </a:spcAft>
              <a:buNone/>
            </a:pPr>
            <a:r>
              <a:t/>
            </a:r>
            <a:endParaRPr b="1" sz="15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9:00-11:00 Project definition and identifying the data sources you will work with </a:t>
            </a:r>
            <a:endParaRPr b="1" sz="1100">
              <a:latin typeface="Montserrat"/>
              <a:ea typeface="Montserrat"/>
              <a:cs typeface="Montserrat"/>
              <a:sym typeface="Montserrat"/>
            </a:endParaRPr>
          </a:p>
          <a:p>
            <a:pPr indent="0" lvl="0" marL="0" rtl="0" algn="l">
              <a:spcBef>
                <a:spcPts val="0"/>
              </a:spcBef>
              <a:spcAft>
                <a:spcPts val="0"/>
              </a:spcAft>
              <a:buNone/>
            </a:pPr>
            <a:r>
              <a:rPr lang="en" sz="1100">
                <a:latin typeface="Montserrat"/>
                <a:ea typeface="Montserrat"/>
                <a:cs typeface="Montserrat"/>
                <a:sym typeface="Montserrat"/>
              </a:rPr>
              <a:t>- Make sure to complete the form to tell us about your project! </a:t>
            </a:r>
            <a:endParaRPr sz="1100">
              <a:latin typeface="Montserrat"/>
              <a:ea typeface="Montserrat"/>
              <a:cs typeface="Montserrat"/>
              <a:sym typeface="Montserrat"/>
            </a:endParaRPr>
          </a:p>
          <a:p>
            <a:pPr indent="0" lvl="0" marL="0" rtl="0" algn="l">
              <a:spcBef>
                <a:spcPts val="0"/>
              </a:spcBef>
              <a:spcAft>
                <a:spcPts val="0"/>
              </a:spcAft>
              <a:buNone/>
            </a:pPr>
            <a:r>
              <a:rPr lang="en" sz="1100">
                <a:latin typeface="Montserrat"/>
                <a:ea typeface="Montserrat"/>
                <a:cs typeface="Montserrat"/>
                <a:sym typeface="Montserrat"/>
              </a:rPr>
              <a:t>- reach out to LT or TA if you are struggling to define a project goal/ question / hypothesis</a:t>
            </a:r>
            <a:endParaRPr sz="1100">
              <a:latin typeface="Montserrat"/>
              <a:ea typeface="Montserrat"/>
              <a:cs typeface="Montserrat"/>
              <a:sym typeface="Montserrat"/>
            </a:endParaRPr>
          </a:p>
          <a:p>
            <a:pPr indent="0" lvl="0" marL="0" rtl="0" algn="l">
              <a:spcBef>
                <a:spcPts val="0"/>
              </a:spcBef>
              <a:spcAft>
                <a:spcPts val="0"/>
              </a:spcAft>
              <a:buNone/>
            </a:pPr>
            <a:r>
              <a:t/>
            </a:r>
            <a:endParaRPr b="1" sz="1100">
              <a:latin typeface="Montserrat"/>
              <a:ea typeface="Montserrat"/>
              <a:cs typeface="Montserrat"/>
              <a:sym typeface="Montserrat"/>
            </a:endParaRPr>
          </a:p>
          <a:p>
            <a:pPr indent="0" lvl="0" marL="0" rtl="0" algn="l">
              <a:spcBef>
                <a:spcPts val="0"/>
              </a:spcBef>
              <a:spcAft>
                <a:spcPts val="0"/>
              </a:spcAft>
              <a:buNone/>
            </a:pPr>
            <a:r>
              <a:t/>
            </a:r>
            <a:endParaRPr b="1" sz="1100">
              <a:latin typeface="Montserrat"/>
              <a:ea typeface="Montserrat"/>
              <a:cs typeface="Montserrat"/>
              <a:sym typeface="Montserrat"/>
            </a:endParaRPr>
          </a:p>
          <a:p>
            <a:pPr indent="0" lvl="0" marL="0" rtl="0" algn="l">
              <a:spcBef>
                <a:spcPts val="0"/>
              </a:spcBef>
              <a:spcAft>
                <a:spcPts val="0"/>
              </a:spcAft>
              <a:buNone/>
            </a:pPr>
            <a:r>
              <a:rPr b="1" lang="en" sz="1100">
                <a:latin typeface="Montserrat"/>
                <a:ea typeface="Montserrat"/>
                <a:cs typeface="Montserrat"/>
                <a:sym typeface="Montserrat"/>
              </a:rPr>
              <a:t>11:00 Guest Lecture - Ian Goodrich</a:t>
            </a:r>
            <a:endParaRPr b="1"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ctr">
              <a:spcBef>
                <a:spcPts val="0"/>
              </a:spcBef>
              <a:spcAft>
                <a:spcPts val="0"/>
              </a:spcAft>
              <a:buNone/>
            </a:pPr>
            <a:r>
              <a:rPr b="1" lang="en" sz="1300">
                <a:latin typeface="Montserrat"/>
                <a:ea typeface="Montserrat"/>
                <a:cs typeface="Montserrat"/>
                <a:sym typeface="Montserrat"/>
              </a:rPr>
              <a:t>Lunch 12:30 -  13:30</a:t>
            </a:r>
            <a:endParaRPr b="1" sz="1300">
              <a:latin typeface="Montserrat"/>
              <a:ea typeface="Montserrat"/>
              <a:cs typeface="Montserrat"/>
              <a:sym typeface="Montserrat"/>
            </a:endParaRPr>
          </a:p>
        </p:txBody>
      </p:sp>
      <p:pic>
        <p:nvPicPr>
          <p:cNvPr id="576" name="Google Shape;576;p78"/>
          <p:cNvPicPr preferRelativeResize="0"/>
          <p:nvPr/>
        </p:nvPicPr>
        <p:blipFill rotWithShape="1">
          <a:blip r:embed="rId5">
            <a:alphaModFix/>
          </a:blip>
          <a:srcRect b="0" l="14985" r="14985" t="0"/>
          <a:stretch/>
        </p:blipFill>
        <p:spPr>
          <a:xfrm>
            <a:off x="1291325" y="514000"/>
            <a:ext cx="919680" cy="875520"/>
          </a:xfrm>
          <a:prstGeom prst="rect">
            <a:avLst/>
          </a:prstGeom>
          <a:noFill/>
          <a:ln>
            <a:noFill/>
          </a:ln>
        </p:spPr>
      </p:pic>
      <p:sp>
        <p:nvSpPr>
          <p:cNvPr id="577" name="Google Shape;577;p78"/>
          <p:cNvSpPr txBox="1"/>
          <p:nvPr/>
        </p:nvSpPr>
        <p:spPr>
          <a:xfrm>
            <a:off x="6330200" y="1549975"/>
            <a:ext cx="2359800" cy="302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Montserrat"/>
                <a:ea typeface="Montserrat"/>
                <a:cs typeface="Montserrat"/>
                <a:sym typeface="Montserrat"/>
              </a:rPr>
              <a:t>End of Day</a:t>
            </a:r>
            <a:endParaRPr b="1" sz="1500">
              <a:latin typeface="Montserrat"/>
              <a:ea typeface="Montserrat"/>
              <a:cs typeface="Montserrat"/>
              <a:sym typeface="Montserrat"/>
            </a:endParaRPr>
          </a:p>
          <a:p>
            <a:pPr indent="0" lvl="0" marL="0" rtl="0" algn="l">
              <a:spcBef>
                <a:spcPts val="0"/>
              </a:spcBef>
              <a:spcAft>
                <a:spcPts val="0"/>
              </a:spcAft>
              <a:buNone/>
            </a:pPr>
            <a:r>
              <a:t/>
            </a:r>
            <a:endParaRPr b="1" sz="15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16:00 Share class MVPs</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17:00 Last Retro of the Bootcamp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17:45 Briefing on next week - what to expect</a:t>
            </a:r>
            <a:endParaRPr b="1"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&amp;</a:t>
            </a:r>
            <a:endParaRPr b="1"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End of the week Toast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a:p>
            <a:pPr indent="0" lvl="0" marL="0" rtl="0" algn="l">
              <a:spcBef>
                <a:spcPts val="0"/>
              </a:spcBef>
              <a:spcAft>
                <a:spcPts val="0"/>
              </a:spcAft>
              <a:buNone/>
            </a:pPr>
            <a:r>
              <a:t/>
            </a:r>
            <a:endParaRPr b="1" sz="1300">
              <a:latin typeface="Montserrat"/>
              <a:ea typeface="Montserrat"/>
              <a:cs typeface="Montserrat"/>
              <a:sym typeface="Montserrat"/>
            </a:endParaRPr>
          </a:p>
        </p:txBody>
      </p:sp>
      <p:pic>
        <p:nvPicPr>
          <p:cNvPr id="578" name="Google Shape;578;p78"/>
          <p:cNvPicPr preferRelativeResize="0"/>
          <p:nvPr/>
        </p:nvPicPr>
        <p:blipFill>
          <a:blip r:embed="rId6">
            <a:alphaModFix/>
          </a:blip>
          <a:stretch>
            <a:fillRect/>
          </a:stretch>
        </p:blipFill>
        <p:spPr>
          <a:xfrm>
            <a:off x="7006600" y="476950"/>
            <a:ext cx="919675" cy="109379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pic>
        <p:nvPicPr>
          <p:cNvPr id="106" name="Google Shape;106;p19"/>
          <p:cNvPicPr preferRelativeResize="0"/>
          <p:nvPr/>
        </p:nvPicPr>
        <p:blipFill>
          <a:blip r:embed="rId4">
            <a:alphaModFix/>
          </a:blip>
          <a:stretch>
            <a:fillRect/>
          </a:stretch>
        </p:blipFill>
        <p:spPr>
          <a:xfrm>
            <a:off x="3712475" y="357188"/>
            <a:ext cx="4638675" cy="4429125"/>
          </a:xfrm>
          <a:prstGeom prst="rect">
            <a:avLst/>
          </a:prstGeom>
          <a:noFill/>
          <a:ln>
            <a:noFill/>
          </a:ln>
        </p:spPr>
      </p:pic>
      <p:sp>
        <p:nvSpPr>
          <p:cNvPr id="107" name="Google Shape;107;p19"/>
          <p:cNvSpPr txBox="1"/>
          <p:nvPr/>
        </p:nvSpPr>
        <p:spPr>
          <a:xfrm>
            <a:off x="898575" y="1231550"/>
            <a:ext cx="2694900" cy="2863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b="1" sz="28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2800">
                <a:solidFill>
                  <a:srgbClr val="222222"/>
                </a:solidFill>
                <a:latin typeface="Montserrat"/>
                <a:ea typeface="Montserrat"/>
                <a:cs typeface="Montserrat"/>
                <a:sym typeface="Montserrat"/>
              </a:rPr>
              <a:t>Zoom in Zoom out</a:t>
            </a:r>
            <a:endParaRPr b="1" sz="32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28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29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b="1" sz="3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3000">
              <a:solidFill>
                <a:srgbClr val="222222"/>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3000">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1" name="Shape 111"/>
        <p:cNvGrpSpPr/>
        <p:nvPr/>
      </p:nvGrpSpPr>
      <p:grpSpPr>
        <a:xfrm>
          <a:off x="0" y="0"/>
          <a:ext cx="0" cy="0"/>
          <a:chOff x="0" y="0"/>
          <a:chExt cx="0" cy="0"/>
        </a:xfrm>
      </p:grpSpPr>
      <p:pic>
        <p:nvPicPr>
          <p:cNvPr id="112" name="Google Shape;112;p20"/>
          <p:cNvPicPr preferRelativeResize="0"/>
          <p:nvPr/>
        </p:nvPicPr>
        <p:blipFill>
          <a:blip r:embed="rId4">
            <a:alphaModFix/>
          </a:blip>
          <a:stretch>
            <a:fillRect/>
          </a:stretch>
        </p:blipFill>
        <p:spPr>
          <a:xfrm>
            <a:off x="300525" y="550438"/>
            <a:ext cx="8542951" cy="4042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6" name="Shape 116"/>
        <p:cNvGrpSpPr/>
        <p:nvPr/>
      </p:nvGrpSpPr>
      <p:grpSpPr>
        <a:xfrm>
          <a:off x="0" y="0"/>
          <a:ext cx="0" cy="0"/>
          <a:chOff x="0" y="0"/>
          <a:chExt cx="0" cy="0"/>
        </a:xfrm>
      </p:grpSpPr>
      <p:pic>
        <p:nvPicPr>
          <p:cNvPr id="117" name="Google Shape;117;p21"/>
          <p:cNvPicPr preferRelativeResize="0"/>
          <p:nvPr/>
        </p:nvPicPr>
        <p:blipFill>
          <a:blip r:embed="rId4">
            <a:alphaModFix/>
          </a:blip>
          <a:stretch>
            <a:fillRect/>
          </a:stretch>
        </p:blipFill>
        <p:spPr>
          <a:xfrm>
            <a:off x="1839300" y="381313"/>
            <a:ext cx="5098900" cy="43808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